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16" r:id="rId2"/>
    <p:sldId id="306" r:id="rId3"/>
    <p:sldId id="259" r:id="rId4"/>
    <p:sldId id="386" r:id="rId5"/>
    <p:sldId id="389" r:id="rId6"/>
    <p:sldId id="390" r:id="rId7"/>
    <p:sldId id="387" r:id="rId8"/>
    <p:sldId id="308" r:id="rId9"/>
    <p:sldId id="381" r:id="rId10"/>
    <p:sldId id="330" r:id="rId11"/>
    <p:sldId id="362" r:id="rId12"/>
    <p:sldId id="333" r:id="rId13"/>
    <p:sldId id="383" r:id="rId14"/>
    <p:sldId id="384" r:id="rId15"/>
    <p:sldId id="385" r:id="rId16"/>
    <p:sldId id="344" r:id="rId17"/>
    <p:sldId id="365" r:id="rId18"/>
    <p:sldId id="408" r:id="rId19"/>
    <p:sldId id="398" r:id="rId20"/>
    <p:sldId id="405" r:id="rId21"/>
    <p:sldId id="409" r:id="rId22"/>
    <p:sldId id="400" r:id="rId23"/>
    <p:sldId id="401" r:id="rId24"/>
    <p:sldId id="406" r:id="rId25"/>
    <p:sldId id="407" r:id="rId26"/>
    <p:sldId id="402" r:id="rId27"/>
    <p:sldId id="393" r:id="rId28"/>
    <p:sldId id="395" r:id="rId29"/>
    <p:sldId id="394" r:id="rId30"/>
    <p:sldId id="410" r:id="rId31"/>
    <p:sldId id="411" r:id="rId32"/>
    <p:sldId id="396"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autoAdjust="0"/>
    <p:restoredTop sz="83897" autoAdjust="0"/>
  </p:normalViewPr>
  <p:slideViewPr>
    <p:cSldViewPr snapToGrid="0">
      <p:cViewPr varScale="1">
        <p:scale>
          <a:sx n="61" d="100"/>
          <a:sy n="61" d="100"/>
        </p:scale>
        <p:origin x="248"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02-05-18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auth0.com/blog/angular-2-ngmodule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https://angular2-intro.firebaseapp.com/#/29</a:t>
            </a:r>
          </a:p>
          <a:p>
            <a:r>
              <a:rPr lang="nl-NL" dirty="0" smtClean="0"/>
              <a:t>http://angularjs.blogspot.nl/2015/08/angular-1-and-angular-2-coexistence.html</a:t>
            </a:r>
          </a:p>
          <a:p>
            <a:r>
              <a:rPr lang="nl-NL" dirty="0" smtClean="0"/>
              <a:t>http://larseidnes.com/2014/11/05/angularjs-the-bad-parts/</a:t>
            </a:r>
          </a:p>
          <a:p>
            <a:endParaRPr lang="nl-NL" dirty="0" smtClean="0"/>
          </a:p>
          <a:p>
            <a:r>
              <a:rPr lang="nl-NL" dirty="0" err="1" smtClean="0"/>
              <a:t>Example</a:t>
            </a:r>
            <a:r>
              <a:rPr lang="nl-NL" dirty="0" smtClean="0"/>
              <a:t> GITHUB </a:t>
            </a:r>
            <a:r>
              <a:rPr lang="nl-NL" dirty="0" smtClean="0">
                <a:sym typeface="Wingdings" panose="05000000000000000000" pitchFamily="2" charset="2"/>
              </a:rPr>
              <a:t> https://github.com/r-park/book-angular2-firebase</a:t>
            </a:r>
          </a:p>
          <a:p>
            <a:endParaRPr lang="nl-NL" dirty="0" smtClean="0">
              <a:sym typeface="Wingdings" panose="05000000000000000000" pitchFamily="2" charset="2"/>
            </a:endParaRPr>
          </a:p>
          <a:p>
            <a:r>
              <a:rPr lang="nl-NL" dirty="0" smtClean="0"/>
              <a:t>http://tryangular2.github.io/#/section-9/page-37</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11</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smtClean="0"/>
              <a:t>AppModule</a:t>
            </a:r>
            <a:r>
              <a:rPr lang="nl-NL" baseline="0" dirty="0" smtClean="0"/>
              <a:t> is the </a:t>
            </a:r>
            <a:r>
              <a:rPr lang="nl-NL" baseline="0" dirty="0" err="1" smtClean="0"/>
              <a:t>main</a:t>
            </a:r>
            <a:r>
              <a:rPr lang="nl-NL" baseline="0" dirty="0" smtClean="0"/>
              <a:t> entrypoint of </a:t>
            </a:r>
            <a:r>
              <a:rPr lang="nl-NL" baseline="0" dirty="0" err="1" smtClean="0"/>
              <a:t>your</a:t>
            </a:r>
            <a:r>
              <a:rPr lang="nl-NL" baseline="0" dirty="0" smtClean="0"/>
              <a:t> </a:t>
            </a:r>
            <a:r>
              <a:rPr lang="nl-NL" baseline="0" dirty="0" err="1" smtClean="0"/>
              <a:t>application</a:t>
            </a:r>
            <a:r>
              <a:rPr lang="nl-NL" baseline="0" dirty="0" smtClean="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smtClean="0"/>
              <a:t>@</a:t>
            </a:r>
            <a:r>
              <a:rPr lang="nl-NL" baseline="0" dirty="0" err="1" smtClean="0"/>
              <a:t>NgModule</a:t>
            </a:r>
            <a:r>
              <a:rPr lang="nl-NL" baseline="0" dirty="0" smtClean="0"/>
              <a:t>: </a:t>
            </a:r>
            <a:r>
              <a:rPr lang="en-US" sz="1200" b="0" i="0" u="none" strike="noStrike" kern="1200" dirty="0" smtClean="0">
                <a:solidFill>
                  <a:schemeClr val="tx1"/>
                </a:solidFill>
                <a:effectLst/>
                <a:latin typeface="+mn-lt"/>
                <a:ea typeface="+mn-ea"/>
                <a:cs typeface="+mn-cs"/>
                <a:hlinkClick r:id="rId3" tooltip="Published: September 15, 2016"/>
              </a:rPr>
              <a:t>Use @</a:t>
            </a:r>
            <a:r>
              <a:rPr lang="en-US" sz="1200" b="0" i="0" u="none" strike="noStrike" kern="1200" dirty="0" err="1" smtClean="0">
                <a:solidFill>
                  <a:schemeClr val="tx1"/>
                </a:solidFill>
                <a:effectLst/>
                <a:latin typeface="+mn-lt"/>
                <a:ea typeface="+mn-ea"/>
                <a:cs typeface="+mn-cs"/>
                <a:hlinkClick r:id="rId3" tooltip="Published: September 15, 2016"/>
              </a:rPr>
              <a:t>NgModule</a:t>
            </a:r>
            <a:r>
              <a:rPr lang="en-US" sz="1200" b="0" i="0" u="none" strike="noStrike" kern="1200" dirty="0" smtClean="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Since we declared the </a:t>
            </a:r>
            <a:r>
              <a:rPr lang="en-US" dirty="0" err="1" smtClean="0"/>
              <a:t>BookSearchComponent</a:t>
            </a:r>
            <a:r>
              <a:rPr lang="en-US" dirty="0" smtClean="0"/>
              <a:t> </a:t>
            </a:r>
            <a:r>
              <a:rPr lang="en-US" sz="1200" b="0" i="0" kern="1200" dirty="0" smtClean="0">
                <a:solidFill>
                  <a:schemeClr val="tx1"/>
                </a:solidFill>
                <a:effectLst/>
                <a:latin typeface="+mn-lt"/>
                <a:ea typeface="+mn-ea"/>
                <a:cs typeface="+mn-cs"/>
              </a:rPr>
              <a:t>in our root module, we can now use this </a:t>
            </a:r>
            <a:r>
              <a:rPr lang="en-US" dirty="0" err="1" smtClean="0"/>
              <a:t>BookSearchComponent</a:t>
            </a:r>
            <a:r>
              <a:rPr lang="en-US" sz="1200" b="0" i="0" kern="1200" dirty="0" smtClean="0">
                <a:solidFill>
                  <a:schemeClr val="tx1"/>
                </a:solidFill>
                <a:effectLst/>
                <a:latin typeface="+mn-lt"/>
                <a:ea typeface="+mn-ea"/>
                <a:cs typeface="+mn-cs"/>
              </a:rPr>
              <a:t> anywhere in our application </a:t>
            </a:r>
            <a:r>
              <a:rPr lang="en-US" sz="1200" b="1"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needing to declare or import it again. In essence, the </a:t>
            </a:r>
            <a:r>
              <a:rPr lang="en-US" dirty="0" smtClean="0"/>
              <a:t>@</a:t>
            </a:r>
            <a:r>
              <a:rPr lang="en-US" dirty="0" err="1" smtClean="0"/>
              <a:t>NgModule</a:t>
            </a:r>
            <a:r>
              <a:rPr lang="en-US" sz="1200" b="0" i="0" kern="1200" dirty="0" smtClean="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smtClean="0"/>
          </a:p>
          <a:p>
            <a:pPr marL="171450" indent="-171450">
              <a:buFontTx/>
              <a:buChar char="-"/>
            </a:pPr>
            <a:r>
              <a:rPr lang="nl-NL" b="1" baseline="0" dirty="0" err="1" smtClean="0"/>
              <a:t>Imports</a:t>
            </a:r>
            <a:r>
              <a:rPr lang="nl-NL" baseline="0" dirty="0" smtClean="0"/>
              <a:t>: </a:t>
            </a:r>
            <a:r>
              <a:rPr lang="nl-NL" baseline="0" dirty="0" err="1" smtClean="0"/>
              <a:t>for</a:t>
            </a:r>
            <a:r>
              <a:rPr lang="nl-NL" baseline="0" dirty="0" smtClean="0"/>
              <a:t> </a:t>
            </a:r>
            <a:r>
              <a:rPr lang="nl-NL" baseline="0" dirty="0" err="1" smtClean="0"/>
              <a:t>importing</a:t>
            </a:r>
            <a:r>
              <a:rPr lang="nl-NL" baseline="0" dirty="0" smtClean="0"/>
              <a:t> </a:t>
            </a:r>
            <a:r>
              <a:rPr lang="nl-NL" baseline="0" dirty="0" err="1" smtClean="0"/>
              <a:t>build</a:t>
            </a:r>
            <a:r>
              <a:rPr lang="nl-NL" baseline="0" dirty="0" smtClean="0"/>
              <a:t>-in </a:t>
            </a:r>
            <a:r>
              <a:rPr lang="nl-NL" b="1" baseline="0" dirty="0" smtClean="0"/>
              <a:t>modules</a:t>
            </a:r>
            <a:r>
              <a:rPr lang="nl-NL" baseline="0" dirty="0" smtClean="0"/>
              <a:t> </a:t>
            </a:r>
            <a:r>
              <a:rPr lang="nl-NL" baseline="0" dirty="0" err="1" smtClean="0"/>
              <a:t>example</a:t>
            </a:r>
            <a:r>
              <a:rPr lang="nl-NL" baseline="0" dirty="0" smtClean="0"/>
              <a:t> </a:t>
            </a:r>
            <a:r>
              <a:rPr lang="nl-NL" baseline="0" dirty="0" err="1" smtClean="0"/>
              <a:t>BrowserModule</a:t>
            </a:r>
            <a:r>
              <a:rPr lang="nl-NL" baseline="0" dirty="0" smtClean="0"/>
              <a:t> </a:t>
            </a:r>
            <a:r>
              <a:rPr lang="nl-NL" baseline="0" dirty="0" err="1" smtClean="0"/>
              <a:t>for</a:t>
            </a:r>
            <a:r>
              <a:rPr lang="nl-NL" baseline="0" dirty="0" smtClean="0"/>
              <a:t> </a:t>
            </a:r>
            <a:r>
              <a:rPr lang="nl-NL" baseline="0" dirty="0" err="1" smtClean="0"/>
              <a:t>using</a:t>
            </a:r>
            <a:r>
              <a:rPr lang="nl-NL" baseline="0" dirty="0" smtClean="0"/>
              <a:t>: </a:t>
            </a:r>
            <a:r>
              <a:rPr lang="nl-NL" b="1" baseline="0" dirty="0" smtClean="0"/>
              <a:t>*</a:t>
            </a:r>
            <a:r>
              <a:rPr lang="nl-NL" b="1" baseline="0" dirty="0" err="1" smtClean="0"/>
              <a:t>ng-for</a:t>
            </a:r>
            <a:r>
              <a:rPr lang="nl-NL" b="1" baseline="0" dirty="0" smtClean="0"/>
              <a:t> </a:t>
            </a:r>
          </a:p>
          <a:p>
            <a:pPr marL="171450" indent="-171450">
              <a:buFontTx/>
              <a:buChar char="-"/>
            </a:pPr>
            <a:r>
              <a:rPr lang="nl-NL" b="1" baseline="0" dirty="0" err="1" smtClean="0"/>
              <a:t>Declarations</a:t>
            </a:r>
            <a:r>
              <a:rPr lang="nl-NL" baseline="0" dirty="0" smtClean="0"/>
              <a:t>: </a:t>
            </a:r>
            <a:r>
              <a:rPr lang="nl-NL" baseline="0" dirty="0" err="1" smtClean="0"/>
              <a:t>for</a:t>
            </a:r>
            <a:r>
              <a:rPr lang="nl-NL" baseline="0" dirty="0" smtClean="0"/>
              <a:t> </a:t>
            </a:r>
            <a:r>
              <a:rPr lang="nl-NL" baseline="0" dirty="0" err="1" smtClean="0"/>
              <a:t>injecting</a:t>
            </a:r>
            <a:r>
              <a:rPr lang="nl-NL" baseline="0" dirty="0" smtClean="0"/>
              <a:t> </a:t>
            </a:r>
            <a:r>
              <a:rPr lang="nl-NL" baseline="0" dirty="0" err="1" smtClean="0"/>
              <a:t>your</a:t>
            </a:r>
            <a:r>
              <a:rPr lang="nl-NL" baseline="0" dirty="0" smtClean="0"/>
              <a:t> </a:t>
            </a:r>
            <a:r>
              <a:rPr lang="nl-NL" baseline="0" dirty="0" err="1" smtClean="0"/>
              <a:t>own</a:t>
            </a:r>
            <a:r>
              <a:rPr lang="nl-NL" baseline="0" dirty="0" smtClean="0"/>
              <a:t> </a:t>
            </a:r>
            <a:r>
              <a:rPr lang="nl-NL" b="1" baseline="0" dirty="0" err="1" smtClean="0"/>
              <a:t>components</a:t>
            </a:r>
            <a:endParaRPr lang="nl-NL" b="1" baseline="0" dirty="0" smtClean="0"/>
          </a:p>
          <a:p>
            <a:pPr marL="171450" indent="-171450">
              <a:buFontTx/>
              <a:buChar char="-"/>
            </a:pPr>
            <a:r>
              <a:rPr lang="nl-NL" b="1" baseline="0" dirty="0" smtClean="0"/>
              <a:t>Bootstrap</a:t>
            </a:r>
            <a:r>
              <a:rPr lang="nl-NL" baseline="0" dirty="0" smtClean="0"/>
              <a:t>: </a:t>
            </a:r>
            <a:r>
              <a:rPr lang="nl-NL" baseline="0" dirty="0" err="1" smtClean="0"/>
              <a:t>you</a:t>
            </a:r>
            <a:r>
              <a:rPr lang="nl-NL" baseline="0" dirty="0" smtClean="0"/>
              <a:t> </a:t>
            </a:r>
            <a:r>
              <a:rPr lang="nl-NL" baseline="0" dirty="0" err="1" smtClean="0"/>
              <a:t>need</a:t>
            </a:r>
            <a:r>
              <a:rPr lang="nl-NL" baseline="0" dirty="0" smtClean="0"/>
              <a:t> </a:t>
            </a:r>
            <a:r>
              <a:rPr lang="nl-NL" baseline="0" dirty="0" err="1" smtClean="0"/>
              <a:t>to</a:t>
            </a:r>
            <a:r>
              <a:rPr lang="nl-NL" baseline="0" dirty="0" smtClean="0"/>
              <a:t> bootstrap </a:t>
            </a:r>
            <a:r>
              <a:rPr lang="nl-NL" baseline="0" dirty="0" err="1" smtClean="0"/>
              <a:t>your</a:t>
            </a:r>
            <a:r>
              <a:rPr lang="nl-NL" baseline="0" dirty="0" smtClean="0"/>
              <a:t> </a:t>
            </a:r>
            <a:r>
              <a:rPr lang="nl-NL" baseline="0" dirty="0" err="1" smtClean="0"/>
              <a:t>main</a:t>
            </a:r>
            <a:r>
              <a:rPr lang="nl-NL" baseline="0" dirty="0" smtClean="0"/>
              <a:t> component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12</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Databinding = </a:t>
            </a:r>
            <a:r>
              <a:rPr lang="nl-NL" sz="1200" b="0" i="0" kern="1200" dirty="0" smtClean="0">
                <a:solidFill>
                  <a:schemeClr val="tx1"/>
                </a:solidFill>
                <a:effectLst/>
                <a:latin typeface="+mn-lt"/>
                <a:ea typeface="+mn-ea"/>
                <a:cs typeface="+mn-cs"/>
              </a:rPr>
              <a:t>Data binding in </a:t>
            </a:r>
            <a:r>
              <a:rPr lang="nl-NL" sz="1200" b="0" i="0" kern="1200" dirty="0" err="1" smtClean="0">
                <a:solidFill>
                  <a:schemeClr val="tx1"/>
                </a:solidFill>
                <a:effectLst/>
                <a:latin typeface="+mn-lt"/>
                <a:ea typeface="+mn-ea"/>
                <a:cs typeface="+mn-cs"/>
              </a:rPr>
              <a:t>AngularJS</a:t>
            </a:r>
            <a:r>
              <a:rPr lang="nl-NL" sz="1200" b="0" i="0" kern="1200" dirty="0" smtClean="0">
                <a:solidFill>
                  <a:schemeClr val="tx1"/>
                </a:solidFill>
                <a:effectLst/>
                <a:latin typeface="+mn-lt"/>
                <a:ea typeface="+mn-ea"/>
                <a:cs typeface="+mn-cs"/>
              </a:rPr>
              <a:t> is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synchronization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between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model </a:t>
            </a:r>
            <a:r>
              <a:rPr lang="nl-NL" sz="1200" b="0" i="0" kern="1200" dirty="0" err="1" smtClean="0">
                <a:solidFill>
                  <a:schemeClr val="tx1"/>
                </a:solidFill>
                <a:effectLst/>
                <a:latin typeface="+mn-lt"/>
                <a:ea typeface="+mn-ea"/>
                <a:cs typeface="+mn-cs"/>
              </a:rPr>
              <a:t>and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view.</a:t>
            </a:r>
          </a:p>
          <a:p>
            <a:r>
              <a:rPr lang="nl-NL" smtClean="0"/>
              <a:t/>
            </a:r>
            <a:br>
              <a:rPr lang="nl-NL" smtClean="0"/>
            </a:b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16</a:t>
            </a:fld>
            <a:endParaRPr lang="ru-RU"/>
          </a:p>
        </p:txBody>
      </p:sp>
    </p:spTree>
    <p:extLst>
      <p:ext uri="{BB962C8B-B14F-4D97-AF65-F5344CB8AC3E}">
        <p14:creationId xmlns:p14="http://schemas.microsoft.com/office/powerpoint/2010/main" val="2300581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1.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render</a:t>
            </a:r>
            <a:r>
              <a:rPr lang="nl-NL" sz="1200" b="0" i="0" kern="1200" dirty="0" smtClean="0">
                <a:solidFill>
                  <a:schemeClr val="tx1"/>
                </a:solidFill>
                <a:effectLst/>
                <a:latin typeface="+mn-lt"/>
                <a:ea typeface="+mn-ea"/>
                <a:cs typeface="+mn-cs"/>
              </a:rPr>
              <a:t> a </a:t>
            </a:r>
            <a:r>
              <a:rPr lang="nl-NL" sz="1200" b="0" i="0" kern="1200" dirty="0" err="1" smtClean="0">
                <a:solidFill>
                  <a:schemeClr val="tx1"/>
                </a:solidFill>
                <a:effectLst/>
                <a:latin typeface="+mn-lt"/>
                <a:ea typeface="+mn-ea"/>
                <a:cs typeface="+mn-cs"/>
              </a:rPr>
              <a:t>value</a:t>
            </a:r>
            <a:r>
              <a:rPr lang="nl-NL" sz="1200" b="0" i="0" kern="1200" dirty="0" smtClean="0">
                <a:solidFill>
                  <a:schemeClr val="tx1"/>
                </a:solidFill>
                <a:effectLst/>
                <a:latin typeface="+mn-lt"/>
                <a:ea typeface="+mn-ea"/>
                <a:cs typeface="+mn-cs"/>
              </a:rPr>
              <a:t> in the</a:t>
            </a:r>
            <a:r>
              <a:rPr lang="nl-NL" sz="1200" b="0" i="0" kern="1200" baseline="0" dirty="0" smtClean="0">
                <a:solidFill>
                  <a:schemeClr val="tx1"/>
                </a:solidFill>
                <a:effectLst/>
                <a:latin typeface="+mn-lt"/>
                <a:ea typeface="+mn-ea"/>
                <a:cs typeface="+mn-cs"/>
              </a:rPr>
              <a:t> view </a:t>
            </a:r>
            <a:r>
              <a:rPr lang="nl-NL" sz="1200" b="0" i="0" kern="1200" baseline="0" dirty="0" smtClean="0">
                <a:solidFill>
                  <a:schemeClr val="tx1"/>
                </a:solidFill>
                <a:effectLst/>
                <a:latin typeface="+mn-lt"/>
                <a:ea typeface="+mn-ea"/>
                <a:cs typeface="+mn-cs"/>
                <a:sym typeface="Wingdings" panose="05000000000000000000" pitchFamily="2" charset="2"/>
              </a:rPr>
              <a:t></a:t>
            </a:r>
            <a:r>
              <a:rPr lang="nl-NL" sz="1200" b="0" i="0" kern="1200" baseline="0" dirty="0" smtClean="0">
                <a:solidFill>
                  <a:schemeClr val="tx1"/>
                </a:solidFill>
                <a:effectLst/>
                <a:latin typeface="+mn-lt"/>
                <a:ea typeface="+mn-ea"/>
                <a:cs typeface="+mn-cs"/>
              </a:rPr>
              <a:t> </a:t>
            </a:r>
            <a:r>
              <a:rPr lang="nl-NL" sz="1200" b="0" i="0" kern="1200" baseline="0" dirty="0" err="1" smtClean="0">
                <a:solidFill>
                  <a:schemeClr val="tx1"/>
                </a:solidFill>
                <a:effectLst/>
                <a:latin typeface="+mn-lt"/>
                <a:ea typeface="+mn-ea"/>
                <a:cs typeface="+mn-cs"/>
              </a:rPr>
              <a:t>interpolation</a:t>
            </a:r>
            <a:endParaRPr lang="nl-NL" dirty="0" smtClean="0"/>
          </a:p>
          <a:p>
            <a:r>
              <a:rPr lang="nl-NL" dirty="0" smtClean="0"/>
              <a:t>2. </a:t>
            </a:r>
            <a:r>
              <a:rPr lang="en-US" sz="1200" b="0" i="0" kern="1200" dirty="0" smtClean="0">
                <a:solidFill>
                  <a:schemeClr val="tx1"/>
                </a:solidFill>
                <a:effectLst/>
                <a:latin typeface="+mn-lt"/>
                <a:ea typeface="+mn-ea"/>
                <a:cs typeface="+mn-cs"/>
              </a:rPr>
              <a:t>To resolve and bind a variable to a component-property</a:t>
            </a:r>
          </a:p>
          <a:p>
            <a:r>
              <a:rPr lang="en-US" sz="1200" b="0" i="0" kern="1200" dirty="0" smtClean="0">
                <a:solidFill>
                  <a:schemeClr val="tx1"/>
                </a:solidFill>
                <a:effectLst/>
                <a:latin typeface="+mn-lt"/>
                <a:ea typeface="+mn-ea"/>
                <a:cs typeface="+mn-cs"/>
              </a:rPr>
              <a:t>3. Calls method </a:t>
            </a:r>
            <a:r>
              <a:rPr lang="en-US" dirty="0" err="1" smtClean="0"/>
              <a:t>selectBook</a:t>
            </a:r>
            <a:r>
              <a:rPr lang="en-US" sz="1200" b="0" i="0" kern="1200" dirty="0" smtClean="0">
                <a:solidFill>
                  <a:schemeClr val="tx1"/>
                </a:solidFill>
                <a:effectLst/>
                <a:latin typeface="+mn-lt"/>
                <a:ea typeface="+mn-ea"/>
                <a:cs typeface="+mn-cs"/>
              </a:rPr>
              <a:t> when a click event is triggered on this button element (or its children) and passes in the event object.</a:t>
            </a:r>
          </a:p>
          <a:p>
            <a:r>
              <a:rPr lang="en-US" sz="1200" b="0" i="0" kern="1200" dirty="0" smtClean="0">
                <a:solidFill>
                  <a:schemeClr val="tx1"/>
                </a:solidFill>
                <a:effectLst/>
                <a:latin typeface="+mn-lt"/>
                <a:ea typeface="+mn-ea"/>
                <a:cs typeface="+mn-cs"/>
              </a:rPr>
              <a:t>4. Two way data binding  is used in forms.</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17</a:t>
            </a:fld>
            <a:endParaRPr lang="ru-RU"/>
          </a:p>
        </p:txBody>
      </p:sp>
    </p:spTree>
    <p:extLst>
      <p:ext uri="{BB962C8B-B14F-4D97-AF65-F5344CB8AC3E}">
        <p14:creationId xmlns:p14="http://schemas.microsoft.com/office/powerpoint/2010/main" val="269507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19</a:t>
            </a:fld>
            <a:endParaRPr lang="ru-RU"/>
          </a:p>
        </p:txBody>
      </p:sp>
    </p:spTree>
    <p:extLst>
      <p:ext uri="{BB962C8B-B14F-4D97-AF65-F5344CB8AC3E}">
        <p14:creationId xmlns:p14="http://schemas.microsoft.com/office/powerpoint/2010/main" val="617349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Observer = Listener and Subscriber on the data</a:t>
            </a:r>
          </a:p>
          <a:p>
            <a:endParaRPr lang="en-US" dirty="0" smtClean="0"/>
          </a:p>
          <a:p>
            <a:r>
              <a:rPr lang="en-US" dirty="0" smtClean="0"/>
              <a:t>TV is the Observable = Provider of </a:t>
            </a:r>
            <a:r>
              <a:rPr lang="en-US" dirty="0" err="1" smtClean="0"/>
              <a:t>Async</a:t>
            </a:r>
            <a:r>
              <a:rPr lang="en-US"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20</a:t>
            </a:fld>
            <a:endParaRPr lang="nl-NL"/>
          </a:p>
        </p:txBody>
      </p:sp>
    </p:spTree>
    <p:extLst>
      <p:ext uri="{BB962C8B-B14F-4D97-AF65-F5344CB8AC3E}">
        <p14:creationId xmlns:p14="http://schemas.microsoft.com/office/powerpoint/2010/main" val="1308357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Lazy: </a:t>
            </a:r>
            <a:r>
              <a:rPr lang="en-US" dirty="0" err="1" smtClean="0"/>
              <a:t>er</a:t>
            </a:r>
            <a:r>
              <a:rPr lang="en-US" dirty="0" smtClean="0"/>
              <a:t> </a:t>
            </a:r>
            <a:r>
              <a:rPr lang="en-US" dirty="0" err="1" smtClean="0"/>
              <a:t>gebeurt</a:t>
            </a:r>
            <a:r>
              <a:rPr lang="en-US" dirty="0" smtClean="0"/>
              <a:t> </a:t>
            </a:r>
            <a:r>
              <a:rPr lang="en-US" dirty="0" err="1" smtClean="0"/>
              <a:t>niks</a:t>
            </a:r>
            <a:r>
              <a:rPr lang="en-US" dirty="0" smtClean="0"/>
              <a:t> met de </a:t>
            </a:r>
            <a:r>
              <a:rPr lang="en-US" dirty="0" err="1" smtClean="0"/>
              <a:t>ontvangen</a:t>
            </a:r>
            <a:r>
              <a:rPr lang="en-US" dirty="0" smtClean="0"/>
              <a:t> stream,</a:t>
            </a:r>
            <a:r>
              <a:rPr lang="en-US" baseline="0" dirty="0" smtClean="0"/>
              <a:t> </a:t>
            </a:r>
            <a:r>
              <a:rPr lang="en-US" baseline="0" dirty="0" err="1" smtClean="0"/>
              <a:t>totdat</a:t>
            </a:r>
            <a:r>
              <a:rPr lang="en-US" baseline="0" dirty="0" smtClean="0"/>
              <a:t> </a:t>
            </a:r>
            <a:r>
              <a:rPr lang="en-US" baseline="0" dirty="0" err="1" smtClean="0"/>
              <a:t>hij</a:t>
            </a:r>
            <a:r>
              <a:rPr lang="en-US" baseline="0" dirty="0" smtClean="0"/>
              <a:t> </a:t>
            </a:r>
            <a:r>
              <a:rPr lang="en-US" baseline="0" dirty="0" err="1" smtClean="0"/>
              <a:t>aangeroepen</a:t>
            </a:r>
            <a:r>
              <a:rPr lang="en-US" baseline="0" dirty="0" smtClean="0"/>
              <a:t> </a:t>
            </a:r>
            <a:r>
              <a:rPr lang="en-US" baseline="0" dirty="0" err="1" smtClean="0"/>
              <a:t>wordt</a:t>
            </a:r>
            <a:endParaRPr lang="en-US" dirty="0" smtClean="0"/>
          </a:p>
          <a:p>
            <a:endParaRPr lang="en-US" dirty="0" smtClean="0"/>
          </a:p>
          <a:p>
            <a:r>
              <a:rPr lang="en-US" dirty="0" smtClean="0"/>
              <a:t>Observable</a:t>
            </a:r>
            <a:r>
              <a:rPr lang="en-US" baseline="0" dirty="0" smtClean="0"/>
              <a:t> is </a:t>
            </a:r>
            <a:r>
              <a:rPr lang="en-US" baseline="0" dirty="0" err="1" smtClean="0"/>
              <a:t>te</a:t>
            </a:r>
            <a:r>
              <a:rPr lang="en-US" baseline="0" dirty="0" smtClean="0"/>
              <a:t> </a:t>
            </a:r>
            <a:r>
              <a:rPr lang="en-US" baseline="0" dirty="0" err="1" smtClean="0"/>
              <a:t>vergelijken</a:t>
            </a:r>
            <a:r>
              <a:rPr lang="en-US" baseline="0" dirty="0" smtClean="0"/>
              <a:t> met </a:t>
            </a:r>
            <a:r>
              <a:rPr lang="en-US" baseline="0" dirty="0" err="1" smtClean="0"/>
              <a:t>een</a:t>
            </a:r>
            <a:r>
              <a:rPr lang="en-US" baseline="0" dirty="0" smtClean="0"/>
              <a:t> </a:t>
            </a:r>
            <a:r>
              <a:rPr lang="en-US" b="1" baseline="0" dirty="0" smtClean="0"/>
              <a:t>array</a:t>
            </a:r>
            <a:r>
              <a:rPr lang="en-US" b="0" baseline="0" dirty="0" smtClean="0"/>
              <a:t>, </a:t>
            </a:r>
            <a:r>
              <a:rPr lang="en-US" baseline="0" dirty="0" smtClean="0"/>
              <a:t>die </a:t>
            </a:r>
            <a:r>
              <a:rPr lang="en-US" baseline="0" dirty="0" err="1" smtClean="0"/>
              <a:t>langzamerhand</a:t>
            </a:r>
            <a:r>
              <a:rPr lang="en-US" baseline="0" dirty="0" smtClean="0"/>
              <a:t> </a:t>
            </a:r>
            <a:r>
              <a:rPr lang="en-US" baseline="0" dirty="0" err="1" smtClean="0"/>
              <a:t>gevuld</a:t>
            </a:r>
            <a:r>
              <a:rPr lang="en-US" baseline="0" dirty="0" smtClean="0"/>
              <a:t> </a:t>
            </a:r>
            <a:r>
              <a:rPr lang="en-US" baseline="0" dirty="0" err="1" smtClean="0"/>
              <a:t>wordt</a:t>
            </a:r>
            <a:r>
              <a:rPr lang="en-US" baseline="0" dirty="0" smtClean="0"/>
              <a:t> met data.</a:t>
            </a:r>
          </a:p>
          <a:p>
            <a:endParaRPr lang="en-US" baseline="0" dirty="0" smtClean="0"/>
          </a:p>
          <a:p>
            <a:r>
              <a:rPr lang="en-US" baseline="0" dirty="0" err="1" smtClean="0"/>
              <a:t>Omdat</a:t>
            </a:r>
            <a:r>
              <a:rPr lang="en-US" baseline="0" dirty="0" smtClean="0"/>
              <a:t> </a:t>
            </a:r>
            <a:r>
              <a:rPr lang="en-US" baseline="0" dirty="0" err="1" smtClean="0"/>
              <a:t>een</a:t>
            </a:r>
            <a:r>
              <a:rPr lang="en-US" baseline="0" dirty="0" smtClean="0"/>
              <a:t> observable </a:t>
            </a:r>
            <a:r>
              <a:rPr lang="en-US" baseline="0" dirty="0" err="1" smtClean="0"/>
              <a:t>zich</a:t>
            </a:r>
            <a:r>
              <a:rPr lang="en-US" baseline="0" dirty="0" smtClean="0"/>
              <a:t> </a:t>
            </a:r>
            <a:r>
              <a:rPr lang="en-US" baseline="0" dirty="0" err="1" smtClean="0"/>
              <a:t>gedraagd</a:t>
            </a:r>
            <a:r>
              <a:rPr lang="en-US" baseline="0" dirty="0" smtClean="0"/>
              <a:t> </a:t>
            </a:r>
            <a:r>
              <a:rPr lang="en-US" baseline="0" dirty="0" err="1" smtClean="0"/>
              <a:t>als</a:t>
            </a:r>
            <a:r>
              <a:rPr lang="en-US" baseline="0" dirty="0" smtClean="0"/>
              <a:t> </a:t>
            </a:r>
            <a:r>
              <a:rPr lang="en-US" baseline="0" dirty="0" err="1" smtClean="0"/>
              <a:t>een</a:t>
            </a:r>
            <a:r>
              <a:rPr lang="en-US" baseline="0" dirty="0" smtClean="0"/>
              <a:t> array, </a:t>
            </a:r>
            <a:r>
              <a:rPr lang="en-US" baseline="0" dirty="0" err="1" smtClean="0"/>
              <a:t>zijn</a:t>
            </a:r>
            <a:r>
              <a:rPr lang="en-US" baseline="0" dirty="0" smtClean="0"/>
              <a:t> </a:t>
            </a:r>
            <a:r>
              <a:rPr lang="en-US" baseline="0" dirty="0" err="1" smtClean="0"/>
              <a:t>allerlei</a:t>
            </a:r>
            <a:r>
              <a:rPr lang="en-US" baseline="0" dirty="0" smtClean="0"/>
              <a:t> array methods </a:t>
            </a:r>
            <a:r>
              <a:rPr lang="en-US" baseline="0" dirty="0" err="1" smtClean="0"/>
              <a:t>beschikbaar</a:t>
            </a:r>
            <a:r>
              <a:rPr lang="en-US" baseline="0" dirty="0" smtClean="0"/>
              <a:t>, </a:t>
            </a:r>
            <a:r>
              <a:rPr lang="en-US" baseline="0" dirty="0" err="1" smtClean="0"/>
              <a:t>zoals</a:t>
            </a:r>
            <a:r>
              <a:rPr lang="en-US" baseline="0" dirty="0" smtClean="0"/>
              <a:t>: map(), filter(), reduce()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smtClean="0">
                <a:solidFill>
                  <a:srgbClr val="FF0000"/>
                </a:solidFill>
              </a:rPr>
              <a:t>Example</a:t>
            </a:r>
            <a:r>
              <a:rPr lang="nl-NL" sz="1200" b="1" dirty="0" smtClean="0">
                <a:solidFill>
                  <a:srgbClr val="FF0000"/>
                </a:solidFill>
              </a:rPr>
              <a:t> stream: </a:t>
            </a:r>
            <a:r>
              <a:rPr lang="nl-NL" sz="1200" b="1" dirty="0" smtClean="0"/>
              <a:t>list of ’share </a:t>
            </a:r>
            <a:r>
              <a:rPr lang="nl-NL" sz="1200" b="1" dirty="0" err="1" smtClean="0"/>
              <a:t>prices</a:t>
            </a:r>
            <a:r>
              <a:rPr lang="nl-NL" sz="1200" b="1" dirty="0" smtClean="0"/>
              <a:t>’ </a:t>
            </a:r>
            <a:r>
              <a:rPr lang="nl-NL" sz="1200" b="1" dirty="0" err="1" smtClean="0"/>
              <a:t>which</a:t>
            </a:r>
            <a:r>
              <a:rPr lang="nl-NL" sz="1200" b="1" dirty="0" smtClean="0"/>
              <a:t> changes </a:t>
            </a:r>
            <a:r>
              <a:rPr lang="nl-NL" sz="1200" b="1" dirty="0" err="1" smtClean="0"/>
              <a:t>each</a:t>
            </a:r>
            <a:r>
              <a:rPr lang="nl-NL" sz="1200" b="1" dirty="0" smtClean="0"/>
              <a:t> minute.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988473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Subscribe</a:t>
            </a:r>
            <a:r>
              <a:rPr lang="en-US" b="1" baseline="0" dirty="0" smtClean="0"/>
              <a:t> always on the incoming data-stream !!!  (= PUSH BERICHT)</a:t>
            </a:r>
            <a:endParaRPr lang="en-US" b="1"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ES6</a:t>
            </a:r>
            <a:r>
              <a:rPr lang="en-US" baseline="0" dirty="0" smtClean="0"/>
              <a:t> </a:t>
            </a:r>
            <a:r>
              <a:rPr lang="en-US" b="1" dirty="0" smtClean="0"/>
              <a:t>arrow functions</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25</a:t>
            </a:fld>
            <a:endParaRPr lang="nl-NL"/>
          </a:p>
        </p:txBody>
      </p:sp>
    </p:spTree>
    <p:extLst>
      <p:ext uri="{BB962C8B-B14F-4D97-AF65-F5344CB8AC3E}">
        <p14:creationId xmlns:p14="http://schemas.microsoft.com/office/powerpoint/2010/main" val="761643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a:t>
            </a:r>
            <a:r>
              <a:rPr lang="en-US" sz="1200" b="1" i="1" kern="1200" dirty="0" smtClean="0">
                <a:solidFill>
                  <a:schemeClr val="tx1"/>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err="1" smtClean="0"/>
              <a:t>AppService</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it into the application that you just created.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@Injectable</a:t>
            </a:r>
            <a:r>
              <a:rPr lang="en-US"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sym typeface="Wingdings" panose="05000000000000000000" pitchFamily="2" charset="2"/>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sym typeface="Wingdings" panose="05000000000000000000" pitchFamily="2" charset="2"/>
              </a:rPr>
              <a:t>Use Observable!!!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26</a:t>
            </a:fld>
            <a:endParaRPr lang="nl-NL"/>
          </a:p>
        </p:txBody>
      </p:sp>
    </p:spTree>
    <p:extLst>
      <p:ext uri="{BB962C8B-B14F-4D97-AF65-F5344CB8AC3E}">
        <p14:creationId xmlns:p14="http://schemas.microsoft.com/office/powerpoint/2010/main" val="547972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Subscribe/</a:t>
            </a:r>
            <a:r>
              <a:rPr lang="en-US" dirty="0" err="1" smtClean="0"/>
              <a:t>abonneer</a:t>
            </a:r>
            <a:r>
              <a:rPr lang="en-US" baseline="0" dirty="0" smtClean="0"/>
              <a:t> op de </a:t>
            </a:r>
            <a:r>
              <a:rPr lang="en-US" baseline="0" dirty="0" err="1" smtClean="0"/>
              <a:t>te</a:t>
            </a:r>
            <a:r>
              <a:rPr lang="en-US" baseline="0" dirty="0" smtClean="0"/>
              <a:t> </a:t>
            </a:r>
            <a:r>
              <a:rPr lang="en-US" baseline="0" dirty="0" err="1" smtClean="0"/>
              <a:t>ontvangen</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2147110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smtClean="0"/>
              <a:t>TypeScript</a:t>
            </a:r>
            <a:r>
              <a:rPr lang="nl-NL" b="1" i="1" dirty="0" smtClean="0"/>
              <a:t> en </a:t>
            </a:r>
            <a:r>
              <a:rPr lang="nl-NL" b="1" i="1" dirty="0" err="1" smtClean="0"/>
              <a:t>Angular</a:t>
            </a:r>
            <a:r>
              <a:rPr lang="nl-NL" b="1" i="1" baseline="0" dirty="0" smtClean="0"/>
              <a:t> 2 gaan hand in hand</a:t>
            </a:r>
            <a:r>
              <a:rPr lang="nl-NL" b="1" i="1" dirty="0" smtClean="0"/>
              <a:t>.</a:t>
            </a:r>
            <a:r>
              <a:rPr lang="nl-NL" dirty="0" smtClean="0"/>
              <a:t> </a:t>
            </a:r>
            <a:r>
              <a:rPr lang="nl-NL" b="1" i="1" dirty="0" err="1" smtClean="0"/>
              <a:t>TypeScript</a:t>
            </a:r>
            <a:r>
              <a:rPr lang="nl-NL" b="1" i="1" baseline="0" dirty="0" smtClean="0"/>
              <a:t> is een </a:t>
            </a:r>
            <a:r>
              <a:rPr lang="nl-NL" b="1" i="1" u="sng" baseline="0" dirty="0" err="1" smtClean="0"/>
              <a:t>typed</a:t>
            </a:r>
            <a:r>
              <a:rPr lang="nl-NL" b="1" i="1" u="sng" baseline="0" dirty="0" smtClean="0"/>
              <a:t> </a:t>
            </a:r>
            <a:r>
              <a:rPr lang="nl-NL" b="1" i="1" u="sng" baseline="0" dirty="0" err="1" smtClean="0"/>
              <a:t>superset</a:t>
            </a:r>
            <a:r>
              <a:rPr lang="nl-NL" b="1" i="1" u="sng" baseline="0" dirty="0" smtClean="0"/>
              <a:t> </a:t>
            </a:r>
            <a:r>
              <a:rPr lang="nl-NL" b="1" i="1" baseline="0" dirty="0" smtClean="0"/>
              <a:t>van </a:t>
            </a:r>
            <a:r>
              <a:rPr lang="nl-NL" b="1" i="1" baseline="0" dirty="0" err="1" smtClean="0"/>
              <a:t>JavaScript</a:t>
            </a:r>
            <a:r>
              <a:rPr lang="nl-NL" b="1" i="1" baseline="0" dirty="0" smtClean="0"/>
              <a:t>. Program in a OO </a:t>
            </a:r>
            <a:r>
              <a:rPr lang="nl-NL" b="1" i="1" baseline="0" dirty="0" err="1" smtClean="0"/>
              <a:t>style</a:t>
            </a:r>
            <a:r>
              <a:rPr lang="nl-NL" b="1" i="1" baseline="0" dirty="0" smtClean="0"/>
              <a:t>.</a:t>
            </a:r>
            <a:endParaRPr lang="nl-NL" b="1" i="1"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smtClean="0"/>
              <a:t>Component</a:t>
            </a:r>
            <a:r>
              <a:rPr lang="nl-NL" b="1" i="1" baseline="0" dirty="0" smtClean="0"/>
              <a:t> </a:t>
            </a:r>
            <a:r>
              <a:rPr lang="nl-NL" b="1" i="1" baseline="0" dirty="0" err="1" smtClean="0"/>
              <a:t>based</a:t>
            </a:r>
            <a:r>
              <a:rPr lang="nl-NL" b="1" i="1" baseline="0" dirty="0" smtClean="0"/>
              <a:t> </a:t>
            </a:r>
            <a:r>
              <a:rPr lang="nl-NL" b="1" i="1" baseline="0" dirty="0" smtClean="0">
                <a:sym typeface="Wingdings" panose="05000000000000000000" pitchFamily="2" charset="2"/>
              </a:rPr>
              <a:t> I</a:t>
            </a:r>
            <a:r>
              <a:rPr lang="nl-NL" b="1" i="1" baseline="0" dirty="0" smtClean="0"/>
              <a:t>s </a:t>
            </a:r>
            <a:r>
              <a:rPr lang="nl-NL" b="1" i="1" u="sng" baseline="0" dirty="0" smtClean="0"/>
              <a:t>herbruikbare</a:t>
            </a:r>
            <a:r>
              <a:rPr lang="nl-NL" b="1" i="1" baseline="0" dirty="0" smtClean="0"/>
              <a:t> logica die je toevoegt aan je </a:t>
            </a:r>
            <a:r>
              <a:rPr lang="nl-NL" b="1" i="1" baseline="0" dirty="0" err="1" smtClean="0"/>
              <a:t>html-pagina</a:t>
            </a:r>
            <a:r>
              <a:rPr lang="nl-NL" b="1" i="1"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smtClean="0"/>
              <a:t>Performance  beter!</a:t>
            </a:r>
            <a:r>
              <a:rPr lang="nl-NL" b="1" baseline="0" dirty="0" smtClean="0"/>
              <a:t> </a:t>
            </a:r>
            <a:r>
              <a:rPr lang="nl-NL" b="1" baseline="0" dirty="0" smtClean="0">
                <a:sym typeface="Wingdings" panose="05000000000000000000" pitchFamily="2" charset="2"/>
              </a:rPr>
              <a:t></a:t>
            </a:r>
            <a:r>
              <a:rPr lang="nl-NL" b="1" baseline="0" dirty="0" smtClean="0"/>
              <a:t> </a:t>
            </a:r>
            <a:r>
              <a:rPr lang="nl-NL" b="1" i="1" baseline="0" dirty="0" smtClean="0"/>
              <a:t>Betere/</a:t>
            </a:r>
            <a:r>
              <a:rPr lang="nl-NL" b="1" i="1" baseline="0" dirty="0" err="1" smtClean="0"/>
              <a:t>efficientere</a:t>
            </a:r>
            <a:r>
              <a:rPr lang="nl-NL" b="1" i="1" baseline="0" dirty="0" smtClean="0"/>
              <a:t> structuur</a:t>
            </a:r>
            <a:r>
              <a:rPr lang="nl-NL" b="0" i="0" baseline="0" dirty="0" smtClean="0"/>
              <a:t>: </a:t>
            </a:r>
            <a:r>
              <a:rPr lang="nl-NL" b="0" i="0" baseline="0" dirty="0" err="1" smtClean="0"/>
              <a:t>Angular</a:t>
            </a:r>
            <a:r>
              <a:rPr lang="nl-NL" b="0" i="0" baseline="0" dirty="0" smtClean="0"/>
              <a:t> 2 </a:t>
            </a:r>
            <a:r>
              <a:rPr lang="nl-NL" b="0" i="0" baseline="0" dirty="0" err="1" smtClean="0"/>
              <a:t>Apps</a:t>
            </a:r>
            <a:r>
              <a:rPr lang="nl-NL" b="0" i="0" baseline="0" dirty="0" smtClean="0"/>
              <a:t> zijn opgebouwd volgens een boomstructuur.</a:t>
            </a:r>
            <a:endParaRPr lang="nl-NL" b="0" baseline="0" dirty="0" smtClean="0"/>
          </a:p>
          <a:p>
            <a:pPr marL="228600" indent="-228600">
              <a:buAutoNum type="arabicPeriod" startAt="4"/>
            </a:pPr>
            <a:r>
              <a:rPr lang="nl-NL" b="1" dirty="0" smtClean="0"/>
              <a:t>Geen $Scope </a:t>
            </a:r>
            <a:r>
              <a:rPr lang="nl-NL" b="1" dirty="0" smtClean="0">
                <a:sym typeface="Wingdings" panose="05000000000000000000" pitchFamily="2" charset="2"/>
              </a:rPr>
              <a:t></a:t>
            </a:r>
            <a:r>
              <a:rPr lang="nl-NL" b="1" baseline="0" dirty="0" smtClean="0"/>
              <a:t> Geen gezamenlijk gebruik van de Scope. </a:t>
            </a:r>
            <a:r>
              <a:rPr lang="nl-NL" b="0" i="0" baseline="0" dirty="0" smtClean="0"/>
              <a:t>C</a:t>
            </a:r>
            <a:r>
              <a:rPr lang="nl-NL" baseline="0" dirty="0" smtClean="0"/>
              <a:t>omponenten zijn </a:t>
            </a:r>
            <a:r>
              <a:rPr lang="nl-NL" u="sng" baseline="0" dirty="0" smtClean="0"/>
              <a:t>niet</a:t>
            </a:r>
            <a:r>
              <a:rPr lang="nl-NL" baseline="0" dirty="0" smtClean="0"/>
              <a:t> meer gekoppeld aan elkaar middels $Scope.</a:t>
            </a:r>
            <a:endParaRPr lang="nl-NL" b="1" dirty="0" smtClean="0"/>
          </a:p>
          <a:p>
            <a:pPr marL="228600" indent="-228600">
              <a:buAutoNum type="arabicPeriod" startAt="6"/>
            </a:pPr>
            <a:r>
              <a:rPr lang="nl-NL" b="1" dirty="0" smtClean="0"/>
              <a:t>DI</a:t>
            </a:r>
            <a:r>
              <a:rPr lang="nl-NL" dirty="0" smtClean="0"/>
              <a:t> – Wordt gebruik gemaakt</a:t>
            </a:r>
            <a:r>
              <a:rPr lang="nl-NL" baseline="0" dirty="0" smtClean="0"/>
              <a:t> van</a:t>
            </a:r>
            <a:r>
              <a:rPr lang="nl-NL" dirty="0" smtClean="0"/>
              <a:t> interfaces (niet van concrete implementaties)</a:t>
            </a:r>
          </a:p>
          <a:p>
            <a:pPr marL="228600" indent="-228600">
              <a:buAutoNum type="arabicPeriod" startAt="6"/>
            </a:pPr>
            <a:r>
              <a:rPr lang="nl-NL" b="1" dirty="0" smtClean="0"/>
              <a:t>IDE</a:t>
            </a:r>
            <a:r>
              <a:rPr lang="nl-NL" dirty="0" smtClean="0"/>
              <a:t> </a:t>
            </a:r>
            <a:r>
              <a:rPr lang="nl-NL" dirty="0" smtClean="0">
                <a:sym typeface="Wingdings" panose="05000000000000000000" pitchFamily="2" charset="2"/>
              </a:rPr>
              <a:t> </a:t>
            </a:r>
            <a:r>
              <a:rPr lang="nl-NL" b="1" u="sng" dirty="0" err="1" smtClean="0">
                <a:sym typeface="Wingdings" panose="05000000000000000000" pitchFamily="2" charset="2"/>
              </a:rPr>
              <a:t>refactoring</a:t>
            </a:r>
            <a:r>
              <a:rPr lang="nl-NL" dirty="0" smtClean="0">
                <a:sym typeface="Wingdings" panose="05000000000000000000" pitchFamily="2" charset="2"/>
              </a:rPr>
              <a:t> +</a:t>
            </a:r>
            <a:r>
              <a:rPr lang="nl-NL" baseline="0" dirty="0" smtClean="0">
                <a:sym typeface="Wingdings" panose="05000000000000000000" pitchFamily="2" charset="2"/>
              </a:rPr>
              <a:t> </a:t>
            </a:r>
            <a:r>
              <a:rPr lang="nl-NL" baseline="0" dirty="0" err="1" smtClean="0">
                <a:sym typeface="Wingdings" panose="05000000000000000000" pitchFamily="2" charset="2"/>
              </a:rPr>
              <a:t>autocompletion</a:t>
            </a:r>
            <a:r>
              <a:rPr lang="nl-NL" baseline="0" dirty="0" smtClean="0">
                <a:sym typeface="Wingdings" panose="05000000000000000000" pitchFamily="2" charset="2"/>
              </a:rPr>
              <a:t> + type error op compilatie en </a:t>
            </a:r>
            <a:r>
              <a:rPr lang="nl-NL" baseline="0" dirty="0" err="1" smtClean="0">
                <a:sym typeface="Wingdings" panose="05000000000000000000" pitchFamily="2" charset="2"/>
              </a:rPr>
              <a:t>runtime</a:t>
            </a:r>
            <a:r>
              <a:rPr lang="nl-NL" baseline="0" dirty="0" smtClean="0">
                <a:sym typeface="Wingdings" panose="05000000000000000000" pitchFamily="2" charset="2"/>
              </a:rPr>
              <a:t> </a:t>
            </a:r>
            <a:r>
              <a:rPr lang="nl-NL" baseline="0" dirty="0" err="1" smtClean="0">
                <a:sym typeface="Wingdings" panose="05000000000000000000" pitchFamily="2" charset="2"/>
              </a:rPr>
              <a:t>nivo</a:t>
            </a:r>
            <a:endParaRPr lang="nl-NL" dirty="0" smtClean="0"/>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 Gezamenlijk gebruik van $scope door meerdere controllers </a:t>
            </a:r>
            <a:r>
              <a:rPr lang="nl-NL" dirty="0" smtClean="0">
                <a:sym typeface="Wingdings" panose="05000000000000000000" pitchFamily="2" charset="2"/>
              </a:rPr>
              <a:t> controller</a:t>
            </a:r>
            <a:r>
              <a:rPr lang="nl-NL" baseline="0" dirty="0" smtClean="0">
                <a:sym typeface="Wingdings" panose="05000000000000000000" pitchFamily="2" charset="2"/>
              </a:rPr>
              <a:t> kunnen niet afzonderlijk getest worden.</a:t>
            </a:r>
            <a:endParaRPr lang="nl-NL" dirty="0" smtClean="0"/>
          </a:p>
          <a:p>
            <a:pPr marL="0" indent="0">
              <a:buNone/>
            </a:pPr>
            <a:r>
              <a:rPr lang="nl-NL" b="1" dirty="0" smtClean="0"/>
              <a:t>Problemen met scope in controller:</a:t>
            </a:r>
          </a:p>
          <a:p>
            <a:pPr>
              <a:buFontTx/>
              <a:buChar char="-"/>
            </a:pPr>
            <a:r>
              <a:rPr lang="nl-NL" dirty="0" smtClean="0"/>
              <a:t>Niet makkelijk te testen</a:t>
            </a:r>
          </a:p>
          <a:p>
            <a:pPr>
              <a:buFontTx/>
              <a:buChar char="-"/>
            </a:pPr>
            <a:r>
              <a:rPr lang="nl-NL" dirty="0" smtClean="0"/>
              <a:t>Controller is gekoppeld aan $scope</a:t>
            </a:r>
          </a:p>
          <a:p>
            <a:pPr>
              <a:buFontTx/>
              <a:buChar char="-"/>
            </a:pPr>
            <a:r>
              <a:rPr lang="nl-NL" dirty="0" smtClean="0"/>
              <a:t>Controller niet herbruikbaar</a:t>
            </a:r>
          </a:p>
          <a:p>
            <a:pPr>
              <a:buFontTx/>
              <a:buChar char="-"/>
            </a:pPr>
            <a:r>
              <a:rPr lang="nl-NL" dirty="0" smtClean="0"/>
              <a:t>Controller moeilijk te onderhouden</a:t>
            </a:r>
          </a:p>
          <a:p>
            <a:pPr>
              <a:buFontTx/>
              <a:buChar char="-"/>
            </a:pPr>
            <a:r>
              <a:rPr lang="nl-NL" dirty="0" smtClean="0"/>
              <a:t>Gezamenlijk gebruik van $scope door meerdere controllers </a:t>
            </a:r>
          </a:p>
          <a:p>
            <a:pPr>
              <a:buFontTx/>
              <a:buNone/>
            </a:pPr>
            <a:r>
              <a:rPr lang="nl-NL" dirty="0" smtClean="0"/>
              <a:t>-</a:t>
            </a:r>
            <a:r>
              <a:rPr lang="nl-NL" baseline="0" dirty="0" smtClean="0"/>
              <a:t> Scope kan je niet migreren</a:t>
            </a:r>
            <a:endParaRPr lang="nl-NL" dirty="0" smtClean="0"/>
          </a:p>
          <a:p>
            <a:pPr>
              <a:buFontTx/>
              <a:buChar char="-"/>
            </a:pPr>
            <a:endParaRPr lang="nl-NL"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a:t>
            </a:fld>
            <a:endParaRPr lang="nl-NL"/>
          </a:p>
        </p:txBody>
      </p:sp>
    </p:spTree>
    <p:extLst>
      <p:ext uri="{BB962C8B-B14F-4D97-AF65-F5344CB8AC3E}">
        <p14:creationId xmlns:p14="http://schemas.microsoft.com/office/powerpoint/2010/main" val="119725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Alternatief voor $Scope  = DI !!!</a:t>
            </a:r>
            <a:endParaRPr lang="nl-NL" b="1"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29</a:t>
            </a:fld>
            <a:endParaRPr lang="nl-NL"/>
          </a:p>
        </p:txBody>
      </p:sp>
    </p:spTree>
    <p:extLst>
      <p:ext uri="{BB962C8B-B14F-4D97-AF65-F5344CB8AC3E}">
        <p14:creationId xmlns:p14="http://schemas.microsoft.com/office/powerpoint/2010/main" val="131180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32</a:t>
            </a:fld>
            <a:endParaRPr lang="nl-NL"/>
          </a:p>
        </p:txBody>
      </p:sp>
    </p:spTree>
    <p:extLst>
      <p:ext uri="{BB962C8B-B14F-4D97-AF65-F5344CB8AC3E}">
        <p14:creationId xmlns:p14="http://schemas.microsoft.com/office/powerpoint/2010/main" val="82091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Waarom</a:t>
            </a:r>
            <a:r>
              <a:rPr lang="en-US" dirty="0" smtClean="0"/>
              <a:t> </a:t>
            </a:r>
            <a:r>
              <a:rPr lang="en-US" dirty="0" err="1" smtClean="0"/>
              <a:t>TypeScript</a:t>
            </a:r>
            <a:r>
              <a:rPr lang="en-US" dirty="0" smtClean="0"/>
              <a:t>?</a:t>
            </a:r>
          </a:p>
          <a:p>
            <a:r>
              <a:rPr lang="en-US" dirty="0" err="1" smtClean="0"/>
              <a:t>TypeScript</a:t>
            </a:r>
            <a:r>
              <a:rPr lang="en-US" dirty="0" smtClean="0"/>
              <a:t> is superset of ES6 </a:t>
            </a:r>
            <a:r>
              <a:rPr lang="en-US" dirty="0" err="1" smtClean="0"/>
              <a:t>en</a:t>
            </a:r>
            <a:r>
              <a:rPr lang="en-US" dirty="0" smtClean="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ES = Standaard specificatie van </a:t>
            </a:r>
            <a:r>
              <a:rPr lang="nl-NL" dirty="0" err="1" smtClean="0"/>
              <a:t>JavaScript</a:t>
            </a:r>
            <a:endParaRPr lang="nl-NL" dirty="0" smtClean="0"/>
          </a:p>
          <a:p>
            <a:r>
              <a:rPr lang="en-US" dirty="0" smtClean="0"/>
              <a:t>ES6 = de </a:t>
            </a:r>
            <a:r>
              <a:rPr lang="en-US" dirty="0" err="1" smtClean="0"/>
              <a:t>nieuwste</a:t>
            </a:r>
            <a:r>
              <a:rPr lang="en-US" dirty="0" smtClean="0"/>
              <a:t> </a:t>
            </a:r>
            <a:r>
              <a:rPr lang="en-US" dirty="0" err="1" smtClean="0"/>
              <a:t>specificatie</a:t>
            </a:r>
            <a:r>
              <a:rPr lang="en-US" dirty="0" smtClean="0"/>
              <a:t> van </a:t>
            </a:r>
            <a:r>
              <a:rPr lang="en-US" dirty="0" err="1" smtClean="0"/>
              <a:t>Javascript</a:t>
            </a:r>
            <a:r>
              <a:rPr lang="en-US" dirty="0" smtClean="0"/>
              <a:t>, maar </a:t>
            </a:r>
            <a:r>
              <a:rPr lang="en-US" dirty="0" err="1" smtClean="0"/>
              <a:t>wordt</a:t>
            </a:r>
            <a:r>
              <a:rPr lang="en-US" dirty="0" smtClean="0"/>
              <a:t> nog </a:t>
            </a:r>
            <a:r>
              <a:rPr lang="en-US" dirty="0" err="1" smtClean="0"/>
              <a:t>niet</a:t>
            </a:r>
            <a:r>
              <a:rPr lang="en-US" dirty="0" smtClean="0"/>
              <a:t> </a:t>
            </a:r>
            <a:r>
              <a:rPr lang="en-US" dirty="0" err="1" smtClean="0"/>
              <a:t>ondersteund</a:t>
            </a:r>
            <a:r>
              <a:rPr lang="en-US" dirty="0" smtClean="0"/>
              <a:t> in </a:t>
            </a:r>
            <a:r>
              <a:rPr lang="en-US" dirty="0" err="1" smtClean="0"/>
              <a:t>alle</a:t>
            </a:r>
            <a:r>
              <a:rPr lang="en-US" baseline="0" dirty="0" smtClean="0"/>
              <a:t> </a:t>
            </a:r>
            <a:r>
              <a:rPr lang="en-US" dirty="0" smtClean="0"/>
              <a:t>browsers.</a:t>
            </a:r>
          </a:p>
          <a:p>
            <a:r>
              <a:rPr lang="en-US" dirty="0" smtClean="0"/>
              <a:t>ES5 is</a:t>
            </a:r>
            <a:r>
              <a:rPr lang="en-US" baseline="0" dirty="0" smtClean="0"/>
              <a:t> de </a:t>
            </a:r>
            <a:r>
              <a:rPr lang="en-US" baseline="0" dirty="0" err="1" smtClean="0"/>
              <a:t>huidige</a:t>
            </a:r>
            <a:r>
              <a:rPr lang="en-US" baseline="0" dirty="0" smtClean="0"/>
              <a:t> </a:t>
            </a:r>
            <a:r>
              <a:rPr lang="en-US" baseline="0" dirty="0" err="1" smtClean="0"/>
              <a:t>standaard</a:t>
            </a:r>
            <a:r>
              <a:rPr lang="en-US" baseline="0" dirty="0" smtClean="0"/>
              <a:t> </a:t>
            </a:r>
            <a:r>
              <a:rPr lang="en-US" baseline="0" dirty="0" err="1" smtClean="0"/>
              <a:t>voor</a:t>
            </a:r>
            <a:r>
              <a:rPr lang="en-US" baseline="0" dirty="0" smtClean="0"/>
              <a:t> </a:t>
            </a:r>
            <a:r>
              <a:rPr lang="en-US" baseline="0" dirty="0" err="1" smtClean="0"/>
              <a:t>javascript</a:t>
            </a:r>
            <a:r>
              <a:rPr lang="en-US" baseline="0" dirty="0" smtClean="0"/>
              <a:t> </a:t>
            </a:r>
            <a:r>
              <a:rPr lang="en-US" baseline="0" dirty="0" err="1" smtClean="0"/>
              <a:t>en</a:t>
            </a:r>
            <a:r>
              <a:rPr lang="en-US" baseline="0" dirty="0" smtClean="0"/>
              <a:t> </a:t>
            </a:r>
            <a:r>
              <a:rPr lang="en-US" baseline="0" dirty="0" err="1" smtClean="0"/>
              <a:t>wordt</a:t>
            </a:r>
            <a:r>
              <a:rPr lang="en-US" baseline="0" dirty="0" smtClean="0"/>
              <a:t> </a:t>
            </a:r>
            <a:r>
              <a:rPr lang="en-US" baseline="0" dirty="0" err="1" smtClean="0"/>
              <a:t>ondersteund</a:t>
            </a:r>
            <a:r>
              <a:rPr lang="en-US" baseline="0" dirty="0" smtClean="0"/>
              <a:t> in de browsers</a:t>
            </a:r>
            <a:r>
              <a:rPr lang="en-US" dirty="0" smtClean="0"/>
              <a:t>.</a:t>
            </a:r>
          </a:p>
          <a:p>
            <a:r>
              <a:rPr lang="en-US" b="1" dirty="0" err="1" smtClean="0"/>
              <a:t>TypeScript</a:t>
            </a:r>
            <a:r>
              <a:rPr lang="en-US" b="1" dirty="0" smtClean="0"/>
              <a:t> </a:t>
            </a:r>
            <a:r>
              <a:rPr lang="en-US" dirty="0" err="1" smtClean="0"/>
              <a:t>wordt</a:t>
            </a:r>
            <a:r>
              <a:rPr lang="en-US" dirty="0" smtClean="0"/>
              <a:t> </a:t>
            </a:r>
            <a:r>
              <a:rPr lang="en-US" dirty="0" err="1" smtClean="0"/>
              <a:t>vertaald</a:t>
            </a:r>
            <a:r>
              <a:rPr lang="en-US" dirty="0" smtClean="0"/>
              <a:t> </a:t>
            </a:r>
            <a:r>
              <a:rPr lang="en-US" dirty="0" err="1" smtClean="0"/>
              <a:t>naar</a:t>
            </a:r>
            <a:r>
              <a:rPr lang="en-US" dirty="0" smtClean="0"/>
              <a:t> </a:t>
            </a:r>
            <a:r>
              <a:rPr lang="en-US" b="1" dirty="0" smtClean="0"/>
              <a:t>ES5</a:t>
            </a:r>
            <a:r>
              <a:rPr lang="en-US" dirty="0" smtClean="0"/>
              <a:t>  (</a:t>
            </a:r>
            <a:r>
              <a:rPr lang="en-US" dirty="0" err="1" smtClean="0"/>
              <a:t>Middels</a:t>
            </a:r>
            <a:r>
              <a:rPr lang="en-US" dirty="0" smtClean="0"/>
              <a:t> </a:t>
            </a:r>
            <a:r>
              <a:rPr lang="en-US" dirty="0" err="1" smtClean="0"/>
              <a:t>een</a:t>
            </a:r>
            <a:r>
              <a:rPr lang="en-US" dirty="0" smtClean="0"/>
              <a:t> </a:t>
            </a:r>
            <a:r>
              <a:rPr lang="en-US" b="1" dirty="0" err="1" smtClean="0"/>
              <a:t>Transpiler</a:t>
            </a:r>
            <a:r>
              <a:rPr lang="en-US" dirty="0" smtClean="0"/>
              <a:t>)</a:t>
            </a:r>
            <a:r>
              <a:rPr lang="en-US" b="1" dirty="0" smtClean="0"/>
              <a:t>.</a:t>
            </a:r>
          </a:p>
          <a:p>
            <a:endParaRPr lang="en-US" b="1" dirty="0" smtClean="0"/>
          </a:p>
          <a:p>
            <a:r>
              <a:rPr lang="en-US" b="1" dirty="0" smtClean="0"/>
              <a:t>-----------------</a:t>
            </a:r>
          </a:p>
          <a:p>
            <a:endParaRPr lang="en-US" b="1" dirty="0" smtClean="0"/>
          </a:p>
          <a:p>
            <a:r>
              <a:rPr lang="nl-NL" dirty="0" err="1" smtClean="0"/>
              <a:t>TypeScript</a:t>
            </a:r>
            <a:r>
              <a:rPr lang="nl-NL" dirty="0" smtClean="0"/>
              <a:t> is van Microsoft.</a:t>
            </a:r>
          </a:p>
          <a:p>
            <a:r>
              <a:rPr lang="nl-NL" dirty="0" smtClean="0"/>
              <a:t>Javascript is geschreven conform ES5</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Example</a:t>
            </a:r>
            <a:r>
              <a:rPr lang="nl-NL" dirty="0" smtClean="0"/>
              <a:t> of a </a:t>
            </a:r>
            <a:r>
              <a:rPr lang="nl-NL" b="1" dirty="0" err="1" smtClean="0"/>
              <a:t>TypeScript</a:t>
            </a:r>
            <a:r>
              <a:rPr lang="nl-NL" dirty="0" smtClean="0"/>
              <a:t> class</a:t>
            </a:r>
            <a:r>
              <a:rPr lang="nl-NL" baseline="0" dirty="0" smtClean="0"/>
              <a:t> </a:t>
            </a:r>
            <a:r>
              <a:rPr lang="nl-NL" dirty="0" smtClean="0"/>
              <a:t>!!!</a:t>
            </a:r>
          </a:p>
          <a:p>
            <a:endParaRPr lang="nl-NL" dirty="0" smtClean="0"/>
          </a:p>
          <a:p>
            <a:r>
              <a:rPr lang="nl-NL" dirty="0" err="1" smtClean="0"/>
              <a:t>This</a:t>
            </a:r>
            <a:r>
              <a:rPr lang="nl-NL" dirty="0" smtClean="0"/>
              <a:t> </a:t>
            </a:r>
            <a:r>
              <a:rPr lang="nl-NL" baseline="0" dirty="0" err="1" smtClean="0"/>
              <a:t>refers</a:t>
            </a:r>
            <a:r>
              <a:rPr lang="nl-NL" baseline="0" dirty="0" smtClean="0"/>
              <a:t> </a:t>
            </a:r>
            <a:r>
              <a:rPr lang="nl-NL" baseline="0" dirty="0" err="1" smtClean="0"/>
              <a:t>to</a:t>
            </a:r>
            <a:r>
              <a:rPr lang="nl-NL" baseline="0" dirty="0" smtClean="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4</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smtClean="0"/>
              <a:t>Angular</a:t>
            </a:r>
            <a:r>
              <a:rPr lang="nl-NL" b="1" baseline="0" dirty="0" smtClean="0"/>
              <a:t> is</a:t>
            </a:r>
            <a:r>
              <a:rPr lang="nl-NL" b="1" dirty="0" smtClean="0"/>
              <a:t> a tree of </a:t>
            </a:r>
            <a:r>
              <a:rPr lang="nl-NL" b="1" dirty="0" err="1" smtClean="0"/>
              <a:t>components</a:t>
            </a:r>
            <a:r>
              <a:rPr lang="nl-NL" b="1" dirty="0" smtClean="0"/>
              <a:t>,</a:t>
            </a:r>
            <a:r>
              <a:rPr lang="nl-NL" b="1" baseline="0" dirty="0" smtClean="0"/>
              <a:t> </a:t>
            </a:r>
            <a:r>
              <a:rPr lang="nl-NL" b="1" baseline="0" dirty="0" err="1" smtClean="0"/>
              <a:t>because</a:t>
            </a:r>
            <a:r>
              <a:rPr lang="nl-NL" b="1" baseline="0" dirty="0" smtClean="0"/>
              <a:t> </a:t>
            </a:r>
            <a:r>
              <a:rPr lang="nl-NL" b="1" baseline="0" dirty="0" err="1" smtClean="0"/>
              <a:t>it</a:t>
            </a:r>
            <a:r>
              <a:rPr lang="nl-NL" b="1" baseline="0" dirty="0" smtClean="0"/>
              <a:t> has </a:t>
            </a:r>
            <a:r>
              <a:rPr lang="nl-NL" b="1" baseline="0" dirty="0" err="1" smtClean="0"/>
              <a:t>the</a:t>
            </a:r>
            <a:r>
              <a:rPr lang="nl-NL" b="1" baseline="0" dirty="0" smtClean="0"/>
              <a:t> </a:t>
            </a:r>
            <a:r>
              <a:rPr lang="nl-NL" b="1" baseline="0" dirty="0" err="1" smtClean="0"/>
              <a:t>same</a:t>
            </a:r>
            <a:r>
              <a:rPr lang="nl-NL" b="1" baseline="0" dirty="0" smtClean="0"/>
              <a:t> </a:t>
            </a:r>
            <a:r>
              <a:rPr lang="nl-NL" b="1" baseline="0" dirty="0" err="1" smtClean="0"/>
              <a:t>structure</a:t>
            </a:r>
            <a:r>
              <a:rPr lang="nl-NL" b="1" baseline="0" dirty="0" smtClean="0"/>
              <a:t> as </a:t>
            </a:r>
            <a:r>
              <a:rPr lang="nl-NL" b="1" baseline="0" dirty="0" err="1" smtClean="0"/>
              <a:t>your</a:t>
            </a:r>
            <a:r>
              <a:rPr lang="nl-NL" b="1" baseline="0" dirty="0" smtClean="0"/>
              <a:t> html-</a:t>
            </a:r>
            <a:r>
              <a:rPr lang="nl-NL" b="1" baseline="0" dirty="0" err="1" smtClean="0"/>
              <a:t>structure</a:t>
            </a:r>
            <a:r>
              <a:rPr lang="nl-NL"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Index.html</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template of </a:t>
            </a:r>
            <a:r>
              <a:rPr lang="nl-NL" b="1" baseline="0" dirty="0" err="1" smtClean="0"/>
              <a:t>AppComponent</a:t>
            </a:r>
            <a:r>
              <a:rPr lang="nl-NL" b="1" baseline="0" dirty="0" smtClean="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AppComponent</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of </a:t>
            </a:r>
            <a:r>
              <a:rPr lang="nl-NL" b="1" baseline="0" dirty="0" err="1" smtClean="0"/>
              <a:t>BookComponent</a:t>
            </a:r>
            <a:r>
              <a:rPr lang="nl-NL" b="1" baseline="0" dirty="0" smtClean="0"/>
              <a:t> </a:t>
            </a:r>
            <a:r>
              <a:rPr lang="nl-NL" b="1" baseline="0" dirty="0" err="1" smtClean="0"/>
              <a:t>and</a:t>
            </a:r>
            <a:r>
              <a:rPr lang="nl-NL" b="1" baseline="0" dirty="0" smtClean="0"/>
              <a:t> </a:t>
            </a:r>
            <a:r>
              <a:rPr lang="mr-IN" b="1" baseline="0" dirty="0" smtClean="0"/>
              <a:t>…</a:t>
            </a:r>
            <a:endParaRPr lang="nl-NL" b="1"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5</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7</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smtClean="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solidFill>
                  <a:schemeClr val="accent2"/>
                </a:solidFill>
              </a:rPr>
              <a:t>This</a:t>
            </a:r>
            <a:r>
              <a:rPr lang="nl-NL" dirty="0" smtClean="0">
                <a:solidFill>
                  <a:schemeClr val="accent2"/>
                </a:solidFill>
              </a:rPr>
              <a:t> class is </a:t>
            </a:r>
            <a:r>
              <a:rPr lang="nl-NL" dirty="0" err="1" smtClean="0">
                <a:solidFill>
                  <a:schemeClr val="accent2"/>
                </a:solidFill>
              </a:rPr>
              <a:t>written</a:t>
            </a:r>
            <a:r>
              <a:rPr lang="nl-NL" dirty="0" smtClean="0">
                <a:solidFill>
                  <a:schemeClr val="accent2"/>
                </a:solidFill>
              </a:rPr>
              <a:t> in </a:t>
            </a:r>
            <a:r>
              <a:rPr lang="nl-NL" b="1" dirty="0" smtClean="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smtClean="0">
                <a:solidFill>
                  <a:schemeClr val="accent2"/>
                </a:solidFill>
              </a:rPr>
              <a:t>How </a:t>
            </a:r>
            <a:r>
              <a:rPr lang="nl-NL" u="sng" dirty="0" err="1" smtClean="0">
                <a:solidFill>
                  <a:schemeClr val="accent2"/>
                </a:solidFill>
              </a:rPr>
              <a:t>to</a:t>
            </a:r>
            <a:r>
              <a:rPr lang="nl-NL" u="sng" baseline="0" dirty="0" smtClean="0">
                <a:solidFill>
                  <a:schemeClr val="accent2"/>
                </a:solidFill>
              </a:rPr>
              <a:t> </a:t>
            </a:r>
            <a:r>
              <a:rPr lang="nl-NL" u="sng" baseline="0" dirty="0" err="1" smtClean="0">
                <a:solidFill>
                  <a:schemeClr val="accent2"/>
                </a:solidFill>
              </a:rPr>
              <a:t>convert</a:t>
            </a:r>
            <a:r>
              <a:rPr lang="nl-NL" u="sng" baseline="0" dirty="0" smtClean="0">
                <a:solidFill>
                  <a:schemeClr val="accent2"/>
                </a:solidFill>
              </a:rPr>
              <a:t> </a:t>
            </a:r>
            <a:r>
              <a:rPr lang="nl-NL" u="sng" baseline="0" dirty="0" err="1" smtClean="0">
                <a:solidFill>
                  <a:schemeClr val="accent2"/>
                </a:solidFill>
              </a:rPr>
              <a:t>this</a:t>
            </a:r>
            <a:r>
              <a:rPr lang="nl-NL" u="sng" baseline="0" dirty="0" smtClean="0">
                <a:solidFill>
                  <a:schemeClr val="accent2"/>
                </a:solidFill>
              </a:rPr>
              <a:t> </a:t>
            </a:r>
            <a:r>
              <a:rPr lang="nl-NL" b="1" u="sng" dirty="0" smtClean="0">
                <a:solidFill>
                  <a:schemeClr val="accent2"/>
                </a:solidFill>
              </a:rPr>
              <a:t>class</a:t>
            </a:r>
            <a:r>
              <a:rPr lang="nl-NL" u="sng" dirty="0" smtClean="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dirty="0" smtClean="0">
                <a:solidFill>
                  <a:schemeClr val="accent2"/>
                </a:solidFill>
              </a:rPr>
              <a:t> import </a:t>
            </a:r>
            <a:r>
              <a:rPr lang="nl-NL" dirty="0" err="1" smtClean="0">
                <a:solidFill>
                  <a:schemeClr val="accent2"/>
                </a:solidFill>
              </a:rPr>
              <a:t>the</a:t>
            </a:r>
            <a:r>
              <a:rPr lang="nl-NL" dirty="0" smtClean="0">
                <a:solidFill>
                  <a:schemeClr val="accent2"/>
                </a:solidFill>
              </a:rPr>
              <a:t> Typescript </a:t>
            </a:r>
            <a:r>
              <a:rPr lang="nl-NL" dirty="0" err="1" smtClean="0">
                <a:solidFill>
                  <a:schemeClr val="accent2"/>
                </a:solidFill>
              </a:rPr>
              <a:t>libraries</a:t>
            </a:r>
            <a:r>
              <a:rPr lang="nl-NL" dirty="0" smtClean="0">
                <a:solidFill>
                  <a:schemeClr val="accent2"/>
                </a:solidFill>
              </a:rPr>
              <a:t> </a:t>
            </a:r>
            <a:r>
              <a:rPr lang="nl-NL" dirty="0" err="1" smtClean="0">
                <a:solidFill>
                  <a:schemeClr val="accent2"/>
                </a:solidFill>
              </a:rPr>
              <a:t>from</a:t>
            </a:r>
            <a:r>
              <a:rPr lang="nl-NL" dirty="0" smtClean="0">
                <a:solidFill>
                  <a:schemeClr val="accent2"/>
                </a:solidFill>
              </a:rPr>
              <a:t> </a:t>
            </a:r>
            <a:r>
              <a:rPr lang="nl-NL" dirty="0" err="1" smtClean="0">
                <a:solidFill>
                  <a:schemeClr val="accent2"/>
                </a:solidFill>
              </a:rPr>
              <a:t>Angular</a:t>
            </a:r>
            <a:r>
              <a:rPr lang="nl-NL" dirty="0" smtClean="0">
                <a:solidFill>
                  <a:schemeClr val="accent2"/>
                </a:solidFill>
              </a:rPr>
              <a:t> ---&gt; a Component is </a:t>
            </a:r>
            <a:r>
              <a:rPr lang="nl-NL" dirty="0" err="1" smtClean="0">
                <a:solidFill>
                  <a:schemeClr val="accent2"/>
                </a:solidFill>
              </a:rPr>
              <a:t>imported</a:t>
            </a:r>
            <a:r>
              <a:rPr lang="nl-NL" dirty="0" smtClean="0">
                <a:solidFill>
                  <a:schemeClr val="accent2"/>
                </a:solidFill>
              </a:rPr>
              <a:t> </a:t>
            </a:r>
            <a:r>
              <a:rPr lang="nl-NL" dirty="0" err="1" smtClean="0">
                <a:solidFill>
                  <a:schemeClr val="accent2"/>
                </a:solidFill>
              </a:rPr>
              <a:t>here</a:t>
            </a: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baseline="0" dirty="0" smtClean="0">
                <a:solidFill>
                  <a:schemeClr val="accent2"/>
                </a:solidFill>
              </a:rPr>
              <a:t> </a:t>
            </a:r>
            <a:r>
              <a:rPr lang="nl-NL" baseline="0" dirty="0" err="1" smtClean="0">
                <a:solidFill>
                  <a:schemeClr val="accent2"/>
                </a:solidFill>
              </a:rPr>
              <a:t>can</a:t>
            </a:r>
            <a:r>
              <a:rPr lang="nl-NL" baseline="0" dirty="0" smtClean="0">
                <a:solidFill>
                  <a:schemeClr val="accent2"/>
                </a:solidFill>
              </a:rPr>
              <a:t> </a:t>
            </a:r>
            <a:r>
              <a:rPr lang="nl-NL" baseline="0" dirty="0" err="1" smtClean="0">
                <a:solidFill>
                  <a:schemeClr val="accent2"/>
                </a:solidFill>
              </a:rPr>
              <a:t>now</a:t>
            </a:r>
            <a:r>
              <a:rPr lang="nl-NL" baseline="0" dirty="0" smtClean="0">
                <a:solidFill>
                  <a:schemeClr val="accent2"/>
                </a:solidFill>
              </a:rPr>
              <a:t> </a:t>
            </a:r>
            <a:r>
              <a:rPr lang="nl-NL" baseline="0" dirty="0" err="1" smtClean="0">
                <a:solidFill>
                  <a:schemeClr val="accent2"/>
                </a:solidFill>
              </a:rPr>
              <a:t>convert</a:t>
            </a:r>
            <a:r>
              <a:rPr lang="nl-NL" baseline="0" dirty="0" smtClean="0">
                <a:solidFill>
                  <a:schemeClr val="accent2"/>
                </a:solidFill>
              </a:rPr>
              <a:t> </a:t>
            </a:r>
            <a:r>
              <a:rPr lang="nl-NL" baseline="0" dirty="0" err="1" smtClean="0">
                <a:solidFill>
                  <a:schemeClr val="accent2"/>
                </a:solidFill>
              </a:rPr>
              <a:t>the</a:t>
            </a:r>
            <a:r>
              <a:rPr lang="nl-NL" baseline="0" dirty="0" smtClean="0">
                <a:solidFill>
                  <a:schemeClr val="accent2"/>
                </a:solidFill>
              </a:rPr>
              <a:t> </a:t>
            </a:r>
            <a:r>
              <a:rPr lang="nl-NL" b="1" u="sng" dirty="0" smtClean="0">
                <a:solidFill>
                  <a:schemeClr val="accent2"/>
                </a:solidFill>
              </a:rPr>
              <a:t>class </a:t>
            </a:r>
            <a:r>
              <a:rPr lang="nl-NL" baseline="0" dirty="0" smtClean="0">
                <a:solidFill>
                  <a:schemeClr val="accent2"/>
                </a:solidFill>
              </a:rPr>
              <a:t>in a Component </a:t>
            </a:r>
            <a:r>
              <a:rPr lang="nl-NL" baseline="0" dirty="0" err="1" smtClean="0">
                <a:solidFill>
                  <a:schemeClr val="accent2"/>
                </a:solidFill>
              </a:rPr>
              <a:t>with</a:t>
            </a:r>
            <a:r>
              <a:rPr lang="nl-NL" baseline="0" dirty="0" smtClean="0">
                <a:solidFill>
                  <a:schemeClr val="accent2"/>
                </a:solidFill>
              </a:rPr>
              <a:t> </a:t>
            </a:r>
            <a:r>
              <a:rPr lang="nl-NL" baseline="0" dirty="0" err="1" smtClean="0">
                <a:solidFill>
                  <a:schemeClr val="accent2"/>
                </a:solidFill>
              </a:rPr>
              <a:t>the</a:t>
            </a:r>
            <a:r>
              <a:rPr lang="nl-NL" dirty="0" smtClean="0">
                <a:solidFill>
                  <a:schemeClr val="accent2"/>
                </a:solidFill>
              </a:rPr>
              <a:t> @Component </a:t>
            </a:r>
            <a:r>
              <a:rPr lang="nl-NL" dirty="0" err="1" smtClean="0">
                <a:solidFill>
                  <a:schemeClr val="accent2"/>
                </a:solidFill>
              </a:rPr>
              <a:t>annotation</a:t>
            </a:r>
            <a:endParaRPr lang="nl-NL" dirty="0" smtClean="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smtClean="0">
                <a:solidFill>
                  <a:schemeClr val="accent2"/>
                </a:solidFill>
              </a:rPr>
              <a:t>- </a:t>
            </a:r>
            <a:r>
              <a:rPr lang="en-US" sz="11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smtClean="0">
                <a:solidFill>
                  <a:schemeClr val="accent2"/>
                </a:solidFill>
              </a:rPr>
              <a:t>How does </a:t>
            </a:r>
            <a:r>
              <a:rPr lang="nl-NL" sz="1400" b="1" u="sng" baseline="0" dirty="0" err="1" smtClean="0">
                <a:solidFill>
                  <a:schemeClr val="accent2"/>
                </a:solidFill>
              </a:rPr>
              <a:t>this</a:t>
            </a:r>
            <a:r>
              <a:rPr lang="nl-NL" sz="1400" b="1" u="sng" baseline="0" dirty="0" smtClean="0">
                <a:solidFill>
                  <a:schemeClr val="accent2"/>
                </a:solidFill>
              </a:rPr>
              <a:t> </a:t>
            </a:r>
            <a:r>
              <a:rPr lang="nl-NL" sz="1400" b="1" u="sng" baseline="0" dirty="0" err="1" smtClean="0">
                <a:solidFill>
                  <a:schemeClr val="accent2"/>
                </a:solidFill>
              </a:rPr>
              <a:t>work</a:t>
            </a:r>
            <a:r>
              <a:rPr lang="nl-NL" sz="1400" b="1" u="sng" baseline="0" dirty="0" smtClean="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smtClean="0">
                <a:solidFill>
                  <a:schemeClr val="accent2"/>
                </a:solidFill>
              </a:rPr>
              <a:t>With</a:t>
            </a:r>
            <a:r>
              <a:rPr lang="nl-NL" sz="1400" b="1" u="sng" baseline="0" dirty="0" smtClean="0">
                <a:solidFill>
                  <a:schemeClr val="accent2"/>
                </a:solidFill>
              </a:rPr>
              <a:t> </a:t>
            </a:r>
            <a:r>
              <a:rPr lang="nl-NL" sz="1400" b="1" u="sng" baseline="0" dirty="0" err="1" smtClean="0">
                <a:solidFill>
                  <a:schemeClr val="accent2"/>
                </a:solidFill>
              </a:rPr>
              <a:t>the</a:t>
            </a:r>
            <a:r>
              <a:rPr lang="nl-NL" sz="1400" b="1" u="sng" baseline="0" dirty="0" smtClean="0">
                <a:solidFill>
                  <a:schemeClr val="accent2"/>
                </a:solidFill>
              </a:rPr>
              <a:t> </a:t>
            </a:r>
            <a:r>
              <a:rPr lang="nl-NL" sz="1400" b="1" u="sng" baseline="0" dirty="0" err="1" smtClean="0">
                <a:solidFill>
                  <a:schemeClr val="accent2"/>
                </a:solidFill>
              </a:rPr>
              <a:t>selector</a:t>
            </a:r>
            <a:r>
              <a:rPr lang="nl-NL" sz="1400" b="1" u="sng" baseline="0" dirty="0" smtClean="0">
                <a:solidFill>
                  <a:schemeClr val="accent2"/>
                </a:solidFill>
              </a:rPr>
              <a:t> </a:t>
            </a:r>
            <a:r>
              <a:rPr lang="nl-NL" sz="1400" b="1" u="sng" baseline="0" dirty="0" err="1" smtClean="0">
                <a:solidFill>
                  <a:schemeClr val="accent2"/>
                </a:solidFill>
              </a:rPr>
              <a:t>you</a:t>
            </a:r>
            <a:r>
              <a:rPr lang="nl-NL" sz="1400" b="1" u="sng" baseline="0" dirty="0" smtClean="0">
                <a:solidFill>
                  <a:schemeClr val="accent2"/>
                </a:solidFill>
              </a:rPr>
              <a:t> </a:t>
            </a:r>
            <a:r>
              <a:rPr lang="nl-NL" sz="1400" b="1" u="sng" baseline="0" dirty="0" err="1" smtClean="0">
                <a:solidFill>
                  <a:schemeClr val="accent2"/>
                </a:solidFill>
              </a:rPr>
              <a:t>can</a:t>
            </a:r>
            <a:r>
              <a:rPr lang="nl-NL" sz="1400" b="1" u="sng" baseline="0" dirty="0" smtClean="0">
                <a:solidFill>
                  <a:schemeClr val="accent2"/>
                </a:solidFill>
              </a:rPr>
              <a:t> </a:t>
            </a:r>
            <a:r>
              <a:rPr lang="nl-NL" sz="1400" b="1" u="sng" baseline="0" dirty="0" err="1" smtClean="0">
                <a:solidFill>
                  <a:schemeClr val="accent2"/>
                </a:solidFill>
              </a:rPr>
              <a:t>instantiate</a:t>
            </a:r>
            <a:r>
              <a:rPr lang="nl-NL" sz="1400" b="1" u="sng" baseline="0" dirty="0" smtClean="0">
                <a:solidFill>
                  <a:schemeClr val="accent2"/>
                </a:solidFill>
              </a:rPr>
              <a:t> </a:t>
            </a:r>
            <a:r>
              <a:rPr lang="nl-NL" sz="1400" b="1" u="sng" baseline="0" dirty="0" err="1" smtClean="0">
                <a:solidFill>
                  <a:schemeClr val="accent2"/>
                </a:solidFill>
              </a:rPr>
              <a:t>and</a:t>
            </a:r>
            <a:r>
              <a:rPr lang="nl-NL" sz="1400" b="1" u="sng" baseline="0" dirty="0" smtClean="0">
                <a:solidFill>
                  <a:schemeClr val="accent2"/>
                </a:solidFill>
              </a:rPr>
              <a:t> call </a:t>
            </a:r>
            <a:r>
              <a:rPr lang="nl-NL" sz="1400" b="1" u="sng" baseline="0" dirty="0" err="1" smtClean="0">
                <a:solidFill>
                  <a:schemeClr val="accent2"/>
                </a:solidFill>
              </a:rPr>
              <a:t>the</a:t>
            </a:r>
            <a:r>
              <a:rPr lang="nl-NL" sz="1400" b="1" u="sng" baseline="0" dirty="0" smtClean="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CSS </a:t>
            </a:r>
            <a:r>
              <a:rPr lang="nl-NL" sz="1200" kern="1200" dirty="0" err="1" smtClean="0">
                <a:solidFill>
                  <a:schemeClr val="tx1"/>
                </a:solidFill>
                <a:effectLst/>
                <a:latin typeface="+mn-lt"/>
                <a:ea typeface="+mn-ea"/>
                <a:cs typeface="+mn-cs"/>
              </a:rPr>
              <a:t>selector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you</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Angular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create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instance</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en-US" dirty="0" smtClean="0">
                <a:solidFill>
                  <a:srgbClr val="1A2326"/>
                </a:solidFill>
                <a:effectLst/>
                <a:latin typeface="Helvetica Neue Light"/>
                <a:ea typeface="Times New Roman"/>
                <a:cs typeface="Times New Roman"/>
              </a:rPr>
              <a:t>component where it finds a </a:t>
            </a:r>
            <a:r>
              <a:rPr lang="en-US" sz="1100" dirty="0" smtClean="0">
                <a:solidFill>
                  <a:srgbClr val="5C707A"/>
                </a:solidFill>
                <a:effectLst/>
                <a:latin typeface="Monaco"/>
                <a:ea typeface="ＭＳ 明朝"/>
                <a:cs typeface="Courier"/>
              </a:rPr>
              <a:t>&lt;grocery-list&gt;</a:t>
            </a:r>
            <a:r>
              <a:rPr lang="en-US" dirty="0" smtClean="0">
                <a:solidFill>
                  <a:srgbClr val="1A2326"/>
                </a:solidFill>
                <a:effectLst/>
                <a:latin typeface="Helvetica Neue Light"/>
                <a:ea typeface="Times New Roman"/>
                <a:cs typeface="Times New Roman"/>
              </a:rPr>
              <a:t> tag in </a:t>
            </a:r>
            <a:r>
              <a:rPr lang="en-US" b="1"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endParaRPr lang="nl-NL" sz="1200" kern="1200" dirty="0" smtClean="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smtClean="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smtClean="0">
                <a:solidFill>
                  <a:schemeClr val="tx1"/>
                </a:solidFill>
                <a:effectLst/>
                <a:latin typeface="+mn-lt"/>
                <a:ea typeface="+mn-ea"/>
                <a:cs typeface="+mn-cs"/>
              </a:rPr>
              <a:t>You </a:t>
            </a:r>
            <a:r>
              <a:rPr lang="en-US" sz="1200" b="1" i="1" kern="1200" dirty="0" smtClean="0">
                <a:solidFill>
                  <a:srgbClr val="C00000"/>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smtClean="0"/>
              <a:t>Component</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and use it</a:t>
            </a:r>
            <a:r>
              <a:rPr lang="en-US" sz="1200" b="0" i="0" kern="1200" baseline="0" dirty="0" smtClean="0">
                <a:solidFill>
                  <a:schemeClr val="tx1"/>
                </a:solidFill>
                <a:effectLst/>
                <a:latin typeface="+mn-lt"/>
                <a:ea typeface="+mn-ea"/>
                <a:cs typeface="+mn-cs"/>
              </a:rPr>
              <a:t> in the rest of your application</a:t>
            </a:r>
            <a:r>
              <a:rPr lang="en-US" sz="1200" b="0" i="0" kern="1200" dirty="0" smtClean="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smtClean="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8</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t>10.34</a:t>
            </a:r>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9</a:t>
            </a:fld>
            <a:endParaRPr lang="nl-NL"/>
          </a:p>
        </p:txBody>
      </p:sp>
    </p:spTree>
    <p:extLst>
      <p:ext uri="{BB962C8B-B14F-4D97-AF65-F5344CB8AC3E}">
        <p14:creationId xmlns:p14="http://schemas.microsoft.com/office/powerpoint/2010/main" val="95831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smtClean="0"/>
              <a:t>https://angular.io/docs/ts/latest/guide/template-syntax.html#!#star-template</a:t>
            </a:r>
          </a:p>
          <a:p>
            <a:pPr marL="171450" indent="-171450">
              <a:buFont typeface="Arial" panose="020B0604020202020204" pitchFamily="34" charset="0"/>
              <a:buChar char="•"/>
            </a:pPr>
            <a:r>
              <a:rPr lang="nl-NL" sz="2000" b="1" dirty="0" smtClean="0"/>
              <a:t>*</a:t>
            </a:r>
            <a:r>
              <a:rPr lang="nl-NL" dirty="0" err="1" smtClean="0"/>
              <a:t>ng-for</a:t>
            </a:r>
            <a:r>
              <a:rPr lang="nl-NL" dirty="0" smtClean="0"/>
              <a:t> – </a:t>
            </a:r>
            <a:r>
              <a:rPr lang="nl-NL" dirty="0" err="1" smtClean="0"/>
              <a:t>Why</a:t>
            </a:r>
            <a:r>
              <a:rPr lang="nl-NL" dirty="0" smtClean="0"/>
              <a:t>? </a:t>
            </a:r>
          </a:p>
          <a:p>
            <a:pPr marL="171450" indent="-171450">
              <a:buFont typeface="Arial" panose="020B0604020202020204" pitchFamily="34" charset="0"/>
              <a:buChar char="•"/>
            </a:pPr>
            <a:endParaRPr lang="nl-NL" dirty="0" smtClean="0"/>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10</a:t>
            </a:fld>
            <a:endParaRPr lang="nl-NL"/>
          </a:p>
        </p:txBody>
      </p:sp>
    </p:spTree>
    <p:extLst>
      <p:ext uri="{BB962C8B-B14F-4D97-AF65-F5344CB8AC3E}">
        <p14:creationId xmlns:p14="http://schemas.microsoft.com/office/powerpoint/2010/main" val="3676469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02-05-18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02-05-18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02-05-18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02-05-18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02-05-18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22.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xmarbles.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337</a:t>
            </a:r>
            <a:endParaRPr lang="nl-NL" dirty="0"/>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smtClean="0">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a:t>
            </a:r>
            <a:r>
              <a:rPr lang="nl-NL" b="1" dirty="0" smtClean="0">
                <a:solidFill>
                  <a:srgbClr val="FFC000"/>
                </a:solidFill>
              </a:rPr>
              <a:t>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smtClean="0"/>
          </a:p>
          <a:p>
            <a:r>
              <a:rPr lang="nl-NL" sz="2800" b="1" dirty="0"/>
              <a:t> </a:t>
            </a:r>
            <a:r>
              <a:rPr lang="nl-NL" sz="2800" b="1" dirty="0" smtClean="0"/>
              <a:t>     &lt;p&gt;</a:t>
            </a:r>
            <a:r>
              <a:rPr lang="nl-NL" sz="2800" b="1" dirty="0" err="1" smtClean="0"/>
              <a:t>Booklist</a:t>
            </a:r>
            <a:r>
              <a:rPr lang="nl-NL" sz="2800" b="1" dirty="0" smtClean="0"/>
              <a:t>: &lt;/p&gt;</a:t>
            </a:r>
            <a:endParaRPr lang="nl-NL" sz="2800" b="1" dirty="0"/>
          </a:p>
          <a:p>
            <a:r>
              <a:rPr lang="nl-NL" sz="2800" b="1" dirty="0"/>
              <a:t>      &lt;</a:t>
            </a:r>
            <a:r>
              <a:rPr lang="nl-NL" sz="2800" b="1" dirty="0" err="1"/>
              <a:t>ul</a:t>
            </a:r>
            <a:r>
              <a:rPr lang="nl-NL" sz="2800" b="1" dirty="0"/>
              <a:t>&gt;</a:t>
            </a:r>
          </a:p>
          <a:p>
            <a:r>
              <a:rPr lang="nl-NL" sz="2800" b="1" dirty="0"/>
              <a:t>            &lt;li </a:t>
            </a:r>
            <a:r>
              <a:rPr lang="nl-NL" sz="2800" b="1" dirty="0" smtClean="0"/>
              <a:t> </a:t>
            </a:r>
            <a:r>
              <a:rPr lang="nl-NL" sz="2800" b="1" dirty="0" smtClean="0">
                <a:solidFill>
                  <a:srgbClr val="FF0000"/>
                </a:solidFill>
              </a:rPr>
              <a:t>*</a:t>
            </a:r>
            <a:r>
              <a:rPr lang="nl-NL" sz="3200" b="1" dirty="0" err="1" smtClean="0">
                <a:solidFill>
                  <a:srgbClr val="FFC000"/>
                </a:solidFill>
              </a:rPr>
              <a:t>ng-for</a:t>
            </a:r>
            <a:r>
              <a:rPr lang="nl-NL" sz="3200" b="1" dirty="0" smtClean="0"/>
              <a:t> </a:t>
            </a:r>
            <a:r>
              <a:rPr lang="nl-NL" sz="2800" b="1" dirty="0"/>
              <a:t>= </a:t>
            </a:r>
            <a:r>
              <a:rPr lang="nl-NL" sz="2800" b="1" dirty="0" smtClean="0"/>
              <a:t>“let </a:t>
            </a:r>
            <a:r>
              <a:rPr lang="nl-NL" sz="2800" b="1" dirty="0" err="1" smtClean="0">
                <a:solidFill>
                  <a:srgbClr val="C00000"/>
                </a:solidFill>
              </a:rPr>
              <a:t>book</a:t>
            </a:r>
            <a:r>
              <a:rPr lang="nl-NL" sz="2800" b="1" dirty="0" smtClean="0">
                <a:solidFill>
                  <a:srgbClr val="C00000"/>
                </a:solidFill>
              </a:rPr>
              <a:t> </a:t>
            </a:r>
            <a:r>
              <a:rPr lang="nl-NL" sz="2800" b="1" dirty="0" smtClean="0">
                <a:solidFill>
                  <a:srgbClr val="FFC000"/>
                </a:solidFill>
              </a:rPr>
              <a:t>of</a:t>
            </a:r>
            <a:r>
              <a:rPr lang="nl-NL" sz="2800" b="1" dirty="0" smtClean="0">
                <a:solidFill>
                  <a:srgbClr val="C00000"/>
                </a:solidFill>
              </a:rPr>
              <a:t> </a:t>
            </a:r>
            <a:r>
              <a:rPr lang="nl-NL" sz="2800" b="1" dirty="0" err="1" smtClean="0">
                <a:solidFill>
                  <a:srgbClr val="C00000"/>
                </a:solidFill>
              </a:rPr>
              <a:t>books</a:t>
            </a:r>
            <a:r>
              <a:rPr lang="nl-NL" sz="2800" b="1" dirty="0" smtClean="0"/>
              <a:t>"&gt;      </a:t>
            </a:r>
            <a:endParaRPr lang="nl-NL" sz="2800" b="1" dirty="0"/>
          </a:p>
          <a:p>
            <a:r>
              <a:rPr lang="nl-NL" sz="2800" b="1" dirty="0"/>
              <a:t>                       </a:t>
            </a:r>
            <a:r>
              <a:rPr lang="nl-NL" sz="2800" b="1" dirty="0" smtClean="0"/>
              <a:t>{{</a:t>
            </a:r>
            <a:r>
              <a:rPr lang="nl-NL" sz="2800" b="1" dirty="0" err="1" smtClean="0">
                <a:solidFill>
                  <a:srgbClr val="C00000"/>
                </a:solidFill>
              </a:rPr>
              <a:t>book</a:t>
            </a:r>
            <a:r>
              <a:rPr lang="nl-NL" sz="2800" b="1" dirty="0" smtClean="0"/>
              <a:t>}} </a:t>
            </a:r>
            <a:endParaRPr lang="nl-NL" sz="2800" b="1" dirty="0"/>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spTree>
    <p:extLst>
      <p:ext uri="{BB962C8B-B14F-4D97-AF65-F5344CB8AC3E}">
        <p14:creationId xmlns:p14="http://schemas.microsoft.com/office/powerpoint/2010/main" val="1354778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AppModule</a:t>
            </a:r>
            <a:r>
              <a:rPr lang="nl-NL" b="1" dirty="0" smtClean="0">
                <a:solidFill>
                  <a:srgbClr val="FFC000"/>
                </a:solidFill>
              </a:rPr>
              <a:t> = entry point </a:t>
            </a:r>
            <a:r>
              <a:rPr lang="nl-NL" b="1" dirty="0" err="1" smtClean="0">
                <a:solidFill>
                  <a:srgbClr val="FFC000"/>
                </a:solidFill>
              </a:rPr>
              <a:t>App</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smtClean="0"/>
              <a:t>{</a:t>
            </a:r>
            <a:r>
              <a:rPr lang="nl-NL" b="1" dirty="0" err="1" smtClean="0"/>
              <a:t>NgModule</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angular</a:t>
            </a:r>
            <a:r>
              <a:rPr lang="nl-NL" b="1" i="1" dirty="0" smtClean="0">
                <a:solidFill>
                  <a:srgbClr val="FF0000"/>
                </a:solidFill>
              </a:rPr>
              <a:t>/</a:t>
            </a:r>
            <a:r>
              <a:rPr lang="nl-NL" b="1" i="1" dirty="0" err="1" smtClean="0">
                <a:solidFill>
                  <a:srgbClr val="FF0000"/>
                </a:solidFill>
              </a:rPr>
              <a:t>core</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AppComponent</a:t>
            </a:r>
            <a:r>
              <a:rPr lang="nl-NL" b="1" dirty="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app.component</a:t>
            </a:r>
            <a:r>
              <a:rPr lang="nl-NL" b="1" i="1" dirty="0" smtClean="0">
                <a:solidFill>
                  <a:srgbClr val="FF0000"/>
                </a:solidFill>
              </a:rPr>
              <a:t>'</a:t>
            </a:r>
            <a:r>
              <a:rPr lang="nl-NL" b="1" dirty="0" smtClean="0"/>
              <a:t>;</a:t>
            </a:r>
            <a:endParaRPr lang="nl-NL" b="1" dirty="0"/>
          </a:p>
          <a:p>
            <a:pPr marL="0" indent="0">
              <a:buNone/>
            </a:pPr>
            <a:r>
              <a:rPr lang="nl-NL" b="1" dirty="0" smtClean="0">
                <a:solidFill>
                  <a:srgbClr val="C00000"/>
                </a:solidFill>
              </a:rPr>
              <a:t>import</a:t>
            </a:r>
            <a:r>
              <a:rPr lang="nl-NL" b="1" dirty="0" smtClean="0"/>
              <a:t> {</a:t>
            </a:r>
            <a:r>
              <a:rPr lang="nl-NL" b="1" dirty="0" err="1" smtClean="0"/>
              <a:t>BookSearchComponent</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book</a:t>
            </a:r>
            <a:r>
              <a:rPr lang="nl-NL" b="1" i="1" dirty="0" smtClean="0">
                <a:solidFill>
                  <a:srgbClr val="FF0000"/>
                </a:solidFill>
              </a:rPr>
              <a:t>-search/</a:t>
            </a:r>
            <a:r>
              <a:rPr lang="nl-NL" b="1" i="1" dirty="0" err="1" smtClean="0">
                <a:solidFill>
                  <a:srgbClr val="FF0000"/>
                </a:solidFill>
              </a:rPr>
              <a:t>book-search.component</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DashboardComponent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smtClean="0">
                <a:solidFill>
                  <a:srgbClr val="FF0000"/>
                </a:solidFill>
              </a:rPr>
              <a:t>dashboard/</a:t>
            </a:r>
            <a:r>
              <a:rPr lang="nl-NL" b="1" i="1" dirty="0" err="1" smtClean="0">
                <a:solidFill>
                  <a:srgbClr val="FF0000"/>
                </a:solidFill>
              </a:rPr>
              <a:t>dashboard.component</a:t>
            </a:r>
            <a:r>
              <a:rPr lang="nl-NL" b="1" i="1" dirty="0">
                <a:solidFill>
                  <a:srgbClr val="FF0000"/>
                </a:solidFill>
              </a:rPr>
              <a:t>'</a:t>
            </a:r>
            <a:r>
              <a:rPr lang="nl-NL" b="1" dirty="0"/>
              <a:t>;</a:t>
            </a:r>
          </a:p>
          <a:p>
            <a:pPr marL="0" indent="0">
              <a:buNone/>
            </a:pPr>
            <a:endParaRPr lang="nl-NL" b="1" dirty="0" smtClean="0"/>
          </a:p>
          <a:p>
            <a:pPr marL="0" indent="0">
              <a:buNone/>
            </a:pPr>
            <a:endParaRPr lang="nl-NL" b="1" dirty="0"/>
          </a:p>
          <a:p>
            <a:pPr marL="0" indent="0">
              <a:buNone/>
            </a:pPr>
            <a:r>
              <a:rPr lang="nl-NL" b="1" dirty="0" smtClean="0"/>
              <a:t>@</a:t>
            </a:r>
            <a:r>
              <a:rPr lang="nl-NL" b="1" dirty="0" err="1" smtClean="0"/>
              <a:t>NgModule</a:t>
            </a:r>
            <a:r>
              <a:rPr lang="nl-NL" b="1" dirty="0" smtClean="0"/>
              <a:t>({</a:t>
            </a:r>
          </a:p>
          <a:p>
            <a:pPr marL="0" indent="0">
              <a:buNone/>
            </a:pPr>
            <a:r>
              <a:rPr lang="nl-NL" b="1" dirty="0" smtClean="0"/>
              <a:t>    </a:t>
            </a:r>
            <a:r>
              <a:rPr lang="nl-NL" b="1" dirty="0" err="1" smtClean="0"/>
              <a:t>imports</a:t>
            </a:r>
            <a:r>
              <a:rPr lang="nl-NL" b="1" dirty="0" smtClean="0"/>
              <a:t>: [</a:t>
            </a:r>
            <a:r>
              <a:rPr lang="nl-NL" b="1" dirty="0" err="1" smtClean="0"/>
              <a:t>BrowserModule</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build</a:t>
            </a:r>
            <a:r>
              <a:rPr lang="nl-NL" sz="2200" b="1" i="1" dirty="0" smtClean="0"/>
              <a:t>-in modules</a:t>
            </a:r>
          </a:p>
          <a:p>
            <a:pPr marL="0" indent="0">
              <a:buNone/>
            </a:pPr>
            <a:r>
              <a:rPr lang="nl-NL" b="1" dirty="0"/>
              <a:t> </a:t>
            </a:r>
            <a:r>
              <a:rPr lang="nl-NL" b="1" dirty="0" smtClean="0"/>
              <a:t>   </a:t>
            </a:r>
            <a:r>
              <a:rPr lang="nl-NL" b="1" dirty="0" err="1" smtClean="0"/>
              <a:t>declarations</a:t>
            </a:r>
            <a:r>
              <a:rPr lang="nl-NL" b="1" dirty="0" smtClean="0"/>
              <a:t>: </a:t>
            </a:r>
            <a:r>
              <a:rPr lang="nl-NL" b="1" dirty="0"/>
              <a:t>[</a:t>
            </a:r>
            <a:r>
              <a:rPr lang="nl-NL" b="1" dirty="0" err="1">
                <a:solidFill>
                  <a:srgbClr val="FF0000"/>
                </a:solidFill>
              </a:rPr>
              <a:t>AppComponent</a:t>
            </a:r>
            <a:r>
              <a:rPr lang="nl-NL" b="1" dirty="0"/>
              <a:t> </a:t>
            </a:r>
            <a:r>
              <a:rPr lang="nl-NL" b="1" dirty="0" smtClean="0"/>
              <a:t>, </a:t>
            </a:r>
            <a:r>
              <a:rPr lang="nl-NL" b="1" dirty="0" err="1" smtClean="0"/>
              <a:t>BookSearchComponent</a:t>
            </a:r>
            <a:r>
              <a:rPr lang="nl-NL" b="1" dirty="0" smtClean="0"/>
              <a:t>, </a:t>
            </a:r>
            <a:r>
              <a:rPr lang="nl-NL" b="1" dirty="0" err="1" smtClean="0"/>
              <a:t>DashboardComponent</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your</a:t>
            </a:r>
            <a:r>
              <a:rPr lang="nl-NL" sz="2200" b="1" i="1" dirty="0" smtClean="0"/>
              <a:t> </a:t>
            </a:r>
            <a:r>
              <a:rPr lang="nl-NL" sz="2200" b="1" i="1" dirty="0" err="1" smtClean="0"/>
              <a:t>own</a:t>
            </a:r>
            <a:r>
              <a:rPr lang="nl-NL" sz="2200" b="1" i="1" dirty="0" smtClean="0"/>
              <a:t> </a:t>
            </a:r>
            <a:r>
              <a:rPr lang="nl-NL" sz="2200" b="1" i="1" dirty="0" err="1" smtClean="0"/>
              <a:t>components</a:t>
            </a:r>
            <a:endParaRPr lang="nl-NL" sz="2200" b="1" i="1" dirty="0" smtClean="0"/>
          </a:p>
          <a:p>
            <a:pPr marL="0" indent="0">
              <a:buNone/>
            </a:pPr>
            <a:r>
              <a:rPr lang="nl-NL" b="1" dirty="0"/>
              <a:t> </a:t>
            </a:r>
            <a:r>
              <a:rPr lang="nl-NL" b="1" dirty="0" smtClean="0"/>
              <a:t>   bootstrap: [</a:t>
            </a:r>
            <a:r>
              <a:rPr lang="nl-NL" sz="3800" b="1" dirty="0" err="1" smtClean="0">
                <a:solidFill>
                  <a:srgbClr val="C00000"/>
                </a:solidFill>
              </a:rPr>
              <a:t>AppComponent</a:t>
            </a:r>
            <a:r>
              <a:rPr lang="nl-NL" sz="2200" b="1" dirty="0" smtClean="0"/>
              <a:t>]        </a:t>
            </a:r>
            <a:r>
              <a:rPr lang="nl-NL" sz="2200" b="1" i="1" dirty="0" smtClean="0"/>
              <a:t>// </a:t>
            </a:r>
            <a:r>
              <a:rPr lang="nl-NL" sz="2200" b="1" i="1" dirty="0" err="1" smtClean="0"/>
              <a:t>main</a:t>
            </a:r>
            <a:r>
              <a:rPr lang="nl-NL" sz="2200" b="1" i="1" dirty="0" smtClean="0"/>
              <a:t> component </a:t>
            </a:r>
            <a:r>
              <a:rPr lang="nl-NL" sz="2200" b="1" i="1" dirty="0" err="1" smtClean="0"/>
              <a:t>you</a:t>
            </a:r>
            <a:r>
              <a:rPr lang="nl-NL" sz="2200" b="1" i="1" dirty="0" smtClean="0"/>
              <a:t> </a:t>
            </a:r>
            <a:r>
              <a:rPr lang="nl-NL" sz="2200" b="1" i="1" dirty="0" err="1" smtClean="0"/>
              <a:t>need</a:t>
            </a:r>
            <a:r>
              <a:rPr lang="nl-NL" sz="2200" b="1" i="1" dirty="0" smtClean="0"/>
              <a:t> </a:t>
            </a:r>
            <a:r>
              <a:rPr lang="nl-NL" sz="2200" b="1" i="1" dirty="0" err="1" smtClean="0"/>
              <a:t>to</a:t>
            </a:r>
            <a:r>
              <a:rPr lang="nl-NL" sz="2200" b="1" i="1" dirty="0" smtClean="0"/>
              <a:t> bootstrap</a:t>
            </a:r>
            <a:endParaRPr lang="nl-NL" sz="2200" b="1" i="1" dirty="0"/>
          </a:p>
          <a:p>
            <a:pPr marL="0" indent="0">
              <a:buNone/>
            </a:pPr>
            <a:r>
              <a:rPr lang="nl-NL" b="1" dirty="0" smtClean="0"/>
              <a:t>})</a:t>
            </a:r>
          </a:p>
          <a:p>
            <a:pPr marL="0" indent="0">
              <a:buNone/>
            </a:pPr>
            <a:endParaRPr lang="nl-NL" b="1" dirty="0" smtClean="0"/>
          </a:p>
          <a:p>
            <a:pPr marL="0" indent="0">
              <a:buNone/>
            </a:pPr>
            <a:r>
              <a:rPr lang="nl-NL" b="1" dirty="0"/>
              <a:t>e</a:t>
            </a:r>
            <a:r>
              <a:rPr lang="nl-NL" b="1" dirty="0" smtClean="0"/>
              <a:t>xport class </a:t>
            </a:r>
            <a:r>
              <a:rPr lang="nl-NL" b="1" dirty="0" err="1" smtClean="0"/>
              <a:t>AppModule</a:t>
            </a:r>
            <a:r>
              <a:rPr lang="nl-NL" b="1" dirty="0" smtClean="0"/>
              <a:t> { }</a:t>
            </a:r>
          </a:p>
          <a:p>
            <a:pPr marL="0" indent="0">
              <a:buNone/>
            </a:pPr>
            <a:endParaRPr lang="nl-NL" b="1" dirty="0" smtClean="0"/>
          </a:p>
          <a:p>
            <a:pPr marL="0" indent="0">
              <a:buNone/>
            </a:pPr>
            <a:endParaRPr lang="nl-NL" b="1" dirty="0" smtClean="0"/>
          </a:p>
          <a:p>
            <a:pPr marL="0" indent="0">
              <a:buNone/>
            </a:pPr>
            <a:endParaRPr lang="nl-NL" b="1" dirty="0" smtClean="0"/>
          </a:p>
          <a:p>
            <a:pPr marL="0" indent="0">
              <a:buNone/>
            </a:pPr>
            <a:endParaRPr lang="nl-NL" b="1" dirty="0"/>
          </a:p>
          <a:p>
            <a:pPr marL="0" indent="0">
              <a:buNone/>
            </a:pPr>
            <a:endParaRPr lang="nl-NL" b="1" dirty="0"/>
          </a:p>
          <a:p>
            <a:pPr marL="0" indent="0">
              <a:buNone/>
            </a:pPr>
            <a:endParaRPr lang="nl-NL" b="1" dirty="0"/>
          </a:p>
          <a:p>
            <a:pPr marL="0" indent="0">
              <a:buNone/>
            </a:pPr>
            <a:endParaRPr lang="nl-NL" dirty="0" smtClean="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2381252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1" y="121285"/>
            <a:ext cx="10972799" cy="6858000"/>
          </a:xfrm>
          <a:prstGeom prst="rect">
            <a:avLst/>
          </a:prstGeom>
        </p:spPr>
      </p:pic>
    </p:spTree>
    <p:extLst>
      <p:ext uri="{BB962C8B-B14F-4D97-AF65-F5344CB8AC3E}">
        <p14:creationId xmlns:p14="http://schemas.microsoft.com/office/powerpoint/2010/main" val="1927657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9" y="121920"/>
            <a:ext cx="10986262" cy="6866414"/>
          </a:xfrm>
          <a:prstGeom prst="rect">
            <a:avLst/>
          </a:prstGeom>
        </p:spPr>
      </p:pic>
    </p:spTree>
    <p:extLst>
      <p:ext uri="{BB962C8B-B14F-4D97-AF65-F5344CB8AC3E}">
        <p14:creationId xmlns:p14="http://schemas.microsoft.com/office/powerpoint/2010/main" val="20286364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16905017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sp>
        <p:nvSpPr>
          <p:cNvPr id="3" name="Прямоугольник 2"/>
          <p:cNvSpPr/>
          <p:nvPr/>
        </p:nvSpPr>
        <p:spPr>
          <a:xfrm>
            <a:off x="1618735" y="1690688"/>
            <a:ext cx="8529975" cy="447814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&lt;div</a:t>
            </a:r>
            <a:r>
              <a:rPr lang="en-US" sz="2400" b="1" dirty="0" smtClean="0">
                <a:latin typeface="Calibri" panose="020F0502020204030204" pitchFamily="34" charset="0"/>
                <a:ea typeface="ＭＳ 明朝"/>
                <a:cs typeface="Courier"/>
              </a:rPr>
              <a:t>&gt;</a:t>
            </a:r>
            <a:r>
              <a:rPr lang="en-US" sz="2400" b="1" dirty="0" smtClean="0">
                <a:solidFill>
                  <a:schemeClr val="accent2"/>
                </a:solidFill>
                <a:latin typeface="Calibri" panose="020F0502020204030204" pitchFamily="34" charset="0"/>
                <a:ea typeface="ＭＳ 明朝"/>
                <a:cs typeface="Courier"/>
              </a:rPr>
              <a:t>{{</a:t>
            </a:r>
            <a:r>
              <a:rPr lang="en-US" sz="2400" b="1" dirty="0" err="1" smtClean="0">
                <a:solidFill>
                  <a:srgbClr val="FF0000"/>
                </a:solidFill>
                <a:latin typeface="Calibri" panose="020F0502020204030204" pitchFamily="34" charset="0"/>
                <a:ea typeface="ＭＳ 明朝"/>
                <a:cs typeface="Courier"/>
              </a:rPr>
              <a:t>book.title</a:t>
            </a:r>
            <a:r>
              <a:rPr lang="en-US" sz="2400" b="1" dirty="0" smtClean="0">
                <a:solidFill>
                  <a:schemeClr val="accent2"/>
                </a:solidFill>
                <a:latin typeface="Calibri" panose="020F0502020204030204" pitchFamily="34" charset="0"/>
                <a:ea typeface="ＭＳ 明朝"/>
                <a:cs typeface="Courier"/>
              </a:rPr>
              <a:t>}}</a:t>
            </a:r>
            <a:r>
              <a:rPr lang="en-US" sz="2400" b="1" dirty="0" smtClean="0">
                <a:latin typeface="Calibri" panose="020F0502020204030204" pitchFamily="34" charset="0"/>
                <a:ea typeface="ＭＳ 明朝"/>
                <a:cs typeface="Courier"/>
              </a:rPr>
              <a:t>&lt;/</a:t>
            </a:r>
            <a:r>
              <a:rPr lang="en-US" sz="2400" b="1" dirty="0">
                <a:latin typeface="Calibri" panose="020F0502020204030204" pitchFamily="34" charset="0"/>
                <a:ea typeface="ＭＳ 明朝"/>
                <a:cs typeface="Courier"/>
              </a:rPr>
              <a:t>div&gt; </a:t>
            </a: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smtClean="0">
                <a:latin typeface="Calibri" panose="020F0502020204030204" pitchFamily="34" charset="0"/>
                <a:ea typeface="ＭＳ 明朝"/>
                <a:cs typeface="Courier"/>
              </a:rPr>
              <a:t>&lt;input value=“text” </a:t>
            </a:r>
            <a:r>
              <a:rPr lang="en-US" sz="2400" b="1" dirty="0" smtClean="0">
                <a:solidFill>
                  <a:schemeClr val="accent2"/>
                </a:solidFill>
                <a:latin typeface="Calibri" panose="020F0502020204030204" pitchFamily="34" charset="0"/>
                <a:ea typeface="ＭＳ 明朝"/>
                <a:cs typeface="Courier"/>
              </a:rPr>
              <a:t>[disabled]</a:t>
            </a:r>
            <a:r>
              <a:rPr lang="en-US" sz="2400" b="1" dirty="0" smtClean="0">
                <a:latin typeface="Calibri" panose="020F0502020204030204" pitchFamily="34" charset="0"/>
                <a:ea typeface="ＭＳ 明朝"/>
                <a:cs typeface="Courier"/>
              </a:rPr>
              <a:t>=“</a:t>
            </a:r>
            <a:r>
              <a:rPr lang="en-US" sz="2400" b="1" dirty="0" err="1" smtClean="0">
                <a:latin typeface="Calibri" panose="020F0502020204030204" pitchFamily="34" charset="0"/>
                <a:ea typeface="ＭＳ 明朝"/>
                <a:cs typeface="Courier"/>
              </a:rPr>
              <a:t>isDisabled</a:t>
            </a:r>
            <a:r>
              <a:rPr lang="en-US" sz="2400" b="1" dirty="0" smtClean="0">
                <a:latin typeface="Calibri" panose="020F0502020204030204" pitchFamily="34" charset="0"/>
                <a:ea typeface="ＭＳ 明朝"/>
                <a:cs typeface="Courier"/>
              </a:rPr>
              <a:t>”&gt;&lt;/input&gt;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&lt;div </a:t>
            </a:r>
            <a:r>
              <a:rPr lang="en-US" sz="2400" b="1" dirty="0">
                <a:solidFill>
                  <a:schemeClr val="accent2"/>
                </a:solidFill>
                <a:latin typeface="Calibri" panose="020F0502020204030204" pitchFamily="34" charset="0"/>
                <a:ea typeface="ＭＳ 明朝"/>
                <a:cs typeface="Courier"/>
              </a:rPr>
              <a:t>(</a:t>
            </a:r>
            <a:r>
              <a:rPr lang="en-US" sz="2400" b="1" dirty="0">
                <a:solidFill>
                  <a:srgbClr val="FF0000"/>
                </a:solidFill>
                <a:latin typeface="Calibri" panose="020F0502020204030204" pitchFamily="34" charset="0"/>
                <a:ea typeface="ＭＳ 明朝"/>
                <a:cs typeface="Courier"/>
              </a:rPr>
              <a:t>click</a:t>
            </a:r>
            <a:r>
              <a:rPr lang="en-US" sz="2400" b="1" dirty="0">
                <a:solidFill>
                  <a:schemeClr val="accent2"/>
                </a:solidFill>
                <a:latin typeface="Calibri" panose="020F0502020204030204" pitchFamily="34" charset="0"/>
                <a:ea typeface="ＭＳ 明朝"/>
                <a:cs typeface="Courier"/>
              </a:rPr>
              <a:t>)</a:t>
            </a:r>
            <a:r>
              <a:rPr lang="en-US" sz="2400" b="1" dirty="0">
                <a:latin typeface="Calibri" panose="020F0502020204030204" pitchFamily="34" charset="0"/>
                <a:ea typeface="ＭＳ 明朝"/>
                <a:cs typeface="Courier"/>
              </a:rPr>
              <a:t>="</a:t>
            </a:r>
            <a:r>
              <a:rPr lang="en-US" sz="2400" b="1" dirty="0" err="1" smtClean="0">
                <a:solidFill>
                  <a:schemeClr val="accent2"/>
                </a:solidFill>
                <a:latin typeface="Calibri" panose="020F0502020204030204" pitchFamily="34" charset="0"/>
                <a:ea typeface="ＭＳ 明朝"/>
                <a:cs typeface="Courier"/>
              </a:rPr>
              <a:t>selectBook</a:t>
            </a:r>
            <a:r>
              <a:rPr lang="en-US" sz="2400" b="1" dirty="0" smtClean="0">
                <a:solidFill>
                  <a:srgbClr val="FF0000"/>
                </a:solidFill>
                <a:latin typeface="Calibri" panose="020F0502020204030204" pitchFamily="34" charset="0"/>
                <a:ea typeface="ＭＳ 明朝"/>
                <a:cs typeface="Courier"/>
              </a:rPr>
              <a:t>($event</a:t>
            </a:r>
            <a:r>
              <a:rPr lang="en-US" sz="2400" b="1" dirty="0" smtClean="0">
                <a:latin typeface="Calibri" panose="020F0502020204030204" pitchFamily="34" charset="0"/>
                <a:ea typeface="ＭＳ 明朝"/>
                <a:cs typeface="Courier"/>
              </a:rPr>
              <a:t>)&gt;&lt;/</a:t>
            </a:r>
            <a:r>
              <a:rPr lang="en-US" sz="2400" b="1" dirty="0">
                <a:latin typeface="Calibri" panose="020F0502020204030204" pitchFamily="34" charset="0"/>
                <a:ea typeface="ＭＳ 明朝"/>
                <a:cs typeface="Courier"/>
              </a:rPr>
              <a:t>div</a:t>
            </a:r>
            <a:r>
              <a:rPr lang="en-US" sz="2400" b="1" dirty="0" smtClean="0">
                <a:latin typeface="Calibri" panose="020F0502020204030204" pitchFamily="34" charset="0"/>
                <a:ea typeface="ＭＳ 明朝"/>
                <a:cs typeface="Courier"/>
              </a:rPr>
              <a: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&lt;input</a:t>
            </a:r>
            <a:r>
              <a:rPr lang="nl-NL" sz="2400" b="1" dirty="0">
                <a:latin typeface="Calibri" panose="020F0502020204030204" pitchFamily="34" charset="0"/>
              </a:rPr>
              <a:t> </a:t>
            </a:r>
            <a:r>
              <a:rPr lang="nl-NL" sz="2400" b="1" dirty="0">
                <a:solidFill>
                  <a:schemeClr val="accent2"/>
                </a:solidFill>
                <a:latin typeface="Calibri" panose="020F0502020204030204" pitchFamily="34" charset="0"/>
              </a:rPr>
              <a:t>[(</a:t>
            </a:r>
            <a:r>
              <a:rPr lang="nl-NL" sz="2400" b="1" dirty="0" err="1">
                <a:solidFill>
                  <a:srgbClr val="FF0000"/>
                </a:solidFill>
                <a:latin typeface="Calibri" panose="020F0502020204030204" pitchFamily="34" charset="0"/>
              </a:rPr>
              <a:t>ngModel</a:t>
            </a:r>
            <a:r>
              <a:rPr lang="nl-NL" sz="2400" b="1" dirty="0" smtClean="0">
                <a:solidFill>
                  <a:schemeClr val="accent2"/>
                </a:solidFill>
                <a:latin typeface="Calibri" panose="020F0502020204030204" pitchFamily="34" charset="0"/>
              </a:rPr>
              <a:t>)]</a:t>
            </a:r>
            <a:r>
              <a:rPr lang="nl-NL" sz="2400" b="1" dirty="0" smtClean="0">
                <a:latin typeface="Calibri" panose="020F0502020204030204" pitchFamily="34" charset="0"/>
              </a:rPr>
              <a:t>=“</a:t>
            </a:r>
            <a:r>
              <a:rPr lang="nl-NL" sz="2400" b="1" dirty="0" err="1" smtClean="0">
                <a:latin typeface="Calibri" panose="020F0502020204030204" pitchFamily="34" charset="0"/>
              </a:rPr>
              <a:t>searchTermBook</a:t>
            </a:r>
            <a:r>
              <a:rPr lang="nl-NL" sz="2400" b="1" dirty="0" smtClean="0">
                <a:latin typeface="Calibri" panose="020F0502020204030204" pitchFamily="34" charset="0"/>
              </a:rPr>
              <a:t>"</a:t>
            </a: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&gt;</a:t>
            </a: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2534915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Asynchronous programming</a:t>
            </a:r>
            <a:endParaRPr lang="en-US" dirty="0"/>
          </a:p>
        </p:txBody>
      </p:sp>
      <p:pic>
        <p:nvPicPr>
          <p:cNvPr id="3" name="Picture 2"/>
          <p:cNvPicPr>
            <a:picLocks noChangeAspect="1"/>
          </p:cNvPicPr>
          <p:nvPr/>
        </p:nvPicPr>
        <p:blipFill>
          <a:blip r:embed="rId2"/>
          <a:stretch>
            <a:fillRect/>
          </a:stretch>
        </p:blipFill>
        <p:spPr>
          <a:xfrm>
            <a:off x="2667000" y="2305050"/>
            <a:ext cx="6858000" cy="4076700"/>
          </a:xfrm>
          <a:prstGeom prst="rect">
            <a:avLst/>
          </a:prstGeom>
        </p:spPr>
      </p:pic>
    </p:spTree>
    <p:extLst>
      <p:ext uri="{BB962C8B-B14F-4D97-AF65-F5344CB8AC3E}">
        <p14:creationId xmlns:p14="http://schemas.microsoft.com/office/powerpoint/2010/main" val="1387917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азвание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rPr>
              <a:t>Asynchronous services</a:t>
            </a:r>
            <a:endParaRPr lang="ru-RU" b="1" dirty="0">
              <a:solidFill>
                <a:srgbClr val="FFC000"/>
              </a:solidFill>
            </a:endParaRPr>
          </a:p>
        </p:txBody>
      </p:sp>
      <p:sp>
        <p:nvSpPr>
          <p:cNvPr id="6" name="Прямоугольник 2"/>
          <p:cNvSpPr/>
          <p:nvPr/>
        </p:nvSpPr>
        <p:spPr>
          <a:xfrm>
            <a:off x="1831012" y="2086104"/>
            <a:ext cx="8529975" cy="4939814"/>
          </a:xfrm>
          <a:prstGeom prst="rect">
            <a:avLst/>
          </a:prstGeom>
        </p:spPr>
        <p:txBody>
          <a:bodyPr wrap="square">
            <a:spAutoFit/>
          </a:bodyPr>
          <a:lstStyle/>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2400" b="1" dirty="0" err="1" smtClean="0">
                <a:latin typeface="Calibri" panose="020F0502020204030204" pitchFamily="34" charset="0"/>
                <a:ea typeface="ＭＳ 明朝"/>
                <a:cs typeface="Courier"/>
              </a:rPr>
              <a:t>Angular</a:t>
            </a:r>
            <a:r>
              <a:rPr lang="nl-NL" sz="2400" b="1" dirty="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uses</a:t>
            </a:r>
            <a:r>
              <a:rPr lang="nl-NL" sz="2400" b="1" dirty="0" smtClean="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httpClient</a:t>
            </a:r>
            <a:r>
              <a:rPr lang="nl-NL" sz="2400" b="1" dirty="0" smtClean="0">
                <a:latin typeface="Calibri" panose="020F0502020204030204" pitchFamily="34" charset="0"/>
                <a:ea typeface="ＭＳ 明朝"/>
                <a:cs typeface="Courier"/>
              </a:rPr>
              <a:t> Module</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a:latin typeface="Calibri" panose="020F0502020204030204" pitchFamily="34" charset="0"/>
              <a:ea typeface="ＭＳ 明朝"/>
              <a:cs typeface="Courier"/>
            </a:endParaRPr>
          </a:p>
          <a:p>
            <a:r>
              <a:rPr lang="nl-NL" sz="2400" dirty="0" smtClean="0"/>
              <a:t>In @</a:t>
            </a:r>
            <a:r>
              <a:rPr lang="nl-NL" sz="2400" dirty="0" err="1" smtClean="0"/>
              <a:t>NgModule</a:t>
            </a:r>
            <a:r>
              <a:rPr lang="nl-NL" sz="2400" dirty="0" smtClean="0"/>
              <a:t> </a:t>
            </a:r>
            <a:r>
              <a:rPr lang="nl-NL" sz="2400" dirty="0" smtClean="0">
                <a:sym typeface="Wingdings"/>
              </a:rPr>
              <a:t> </a:t>
            </a:r>
            <a:r>
              <a:rPr lang="nl-NL" b="1" dirty="0">
                <a:solidFill>
                  <a:srgbClr val="FF0000"/>
                </a:solidFill>
              </a:rPr>
              <a:t>import { </a:t>
            </a:r>
            <a:r>
              <a:rPr lang="nl-NL" b="1" dirty="0" err="1">
                <a:solidFill>
                  <a:srgbClr val="FF0000"/>
                </a:solidFill>
              </a:rPr>
              <a:t>HttpClientModule</a:t>
            </a:r>
            <a:r>
              <a:rPr lang="nl-NL" b="1" dirty="0">
                <a:solidFill>
                  <a:srgbClr val="FF0000"/>
                </a:solidFill>
              </a:rPr>
              <a:t> } </a:t>
            </a:r>
            <a:r>
              <a:rPr lang="nl-NL" b="1" dirty="0" err="1">
                <a:solidFill>
                  <a:srgbClr val="FF0000"/>
                </a:solidFill>
              </a:rPr>
              <a:t>from</a:t>
            </a:r>
            <a:r>
              <a:rPr lang="nl-NL" b="1" dirty="0">
                <a:solidFill>
                  <a:srgbClr val="FF0000"/>
                </a:solidFill>
              </a:rPr>
              <a:t> '@</a:t>
            </a:r>
            <a:r>
              <a:rPr lang="nl-NL" b="1" dirty="0" err="1">
                <a:solidFill>
                  <a:srgbClr val="FF0000"/>
                </a:solidFill>
              </a:rPr>
              <a:t>angular</a:t>
            </a:r>
            <a:r>
              <a:rPr lang="nl-NL" b="1" dirty="0">
                <a:solidFill>
                  <a:srgbClr val="FF0000"/>
                </a:solidFill>
              </a:rPr>
              <a:t>/common/http';</a:t>
            </a:r>
          </a:p>
          <a:p>
            <a:pPr algn="ctr"/>
            <a:endParaRPr lang="nl-NL" sz="2400" b="1" dirty="0" smtClean="0">
              <a:solidFill>
                <a:srgbClr val="C00000"/>
              </a:solidFill>
            </a:endParaRPr>
          </a:p>
          <a:p>
            <a:pPr algn="ctr"/>
            <a:endParaRPr lang="nl-NL" sz="2400" b="1" dirty="0" smtClean="0">
              <a:solidFill>
                <a:srgbClr val="C00000"/>
              </a:solidFill>
            </a:endParaRPr>
          </a:p>
          <a:p>
            <a:pPr algn="ctr"/>
            <a:endParaRPr lang="nl-NL" sz="2400" dirty="0">
              <a:solidFill>
                <a:srgbClr val="C00000"/>
              </a:solidFill>
            </a:endParaRPr>
          </a:p>
          <a:p>
            <a:pPr algn="ctr"/>
            <a:r>
              <a:rPr lang="nl-NL" sz="3600" b="1" dirty="0" err="1" smtClean="0">
                <a:solidFill>
                  <a:srgbClr val="FF0000"/>
                </a:solidFill>
              </a:rPr>
              <a:t>Observable</a:t>
            </a:r>
            <a:endParaRPr lang="nl-NL" sz="3600" b="1" dirty="0" smtClean="0">
              <a:solidFill>
                <a:srgbClr val="FF0000"/>
              </a:solidFill>
            </a:endParaRPr>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387956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endParaRPr lang="nl-NL" sz="4000" b="1" dirty="0" smtClean="0">
              <a:solidFill>
                <a:srgbClr val="FFC000"/>
              </a:solidFill>
            </a:endParaRPr>
          </a:p>
          <a:p>
            <a:pPr marL="0" indent="0">
              <a:buNone/>
            </a:pPr>
            <a:r>
              <a:rPr lang="nl-NL" sz="4000" b="1" dirty="0" err="1" smtClean="0">
                <a:solidFill>
                  <a:schemeClr val="accent4"/>
                </a:solidFill>
              </a:rPr>
              <a:t>TypeScript</a:t>
            </a:r>
            <a:endParaRPr lang="nl-NL" sz="4000" b="1" dirty="0" smtClean="0">
              <a:solidFill>
                <a:schemeClr val="accent4"/>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chemeClr val="accent2">
                    <a:lumMod val="60000"/>
                    <a:lumOff val="40000"/>
                  </a:schemeClr>
                </a:solidFill>
              </a:rPr>
              <a:t>Component </a:t>
            </a:r>
            <a:r>
              <a:rPr lang="nl-NL" sz="4000" b="1" dirty="0" err="1" smtClean="0">
                <a:solidFill>
                  <a:schemeClr val="accent2">
                    <a:lumMod val="60000"/>
                    <a:lumOff val="40000"/>
                  </a:schemeClr>
                </a:solidFill>
              </a:rPr>
              <a:t>based</a:t>
            </a:r>
            <a:endParaRPr lang="nl-NL" sz="4000" b="1" dirty="0" smtClean="0">
              <a:solidFill>
                <a:schemeClr val="accent2">
                  <a:lumMod val="60000"/>
                  <a:lumOff val="40000"/>
                </a:schemeClr>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rgbClr val="C00000"/>
                </a:solidFill>
              </a:rPr>
              <a:t>DI</a:t>
            </a:r>
          </a:p>
          <a:p>
            <a:pPr marL="0" indent="0">
              <a:buNone/>
            </a:pPr>
            <a:r>
              <a:rPr lang="nl-NL" sz="4000" b="1" dirty="0" smtClean="0">
                <a:solidFill>
                  <a:srgbClr val="FFC000"/>
                </a:solidFill>
              </a:rPr>
              <a:t>						</a:t>
            </a:r>
            <a:r>
              <a:rPr lang="nl-NL" sz="4000" b="1" dirty="0" err="1" smtClean="0">
                <a:solidFill>
                  <a:schemeClr val="accent2"/>
                </a:solidFill>
              </a:rPr>
              <a:t>Efficient</a:t>
            </a:r>
            <a:r>
              <a:rPr lang="nl-NL" sz="4000" b="1" dirty="0" smtClean="0">
                <a:solidFill>
                  <a:schemeClr val="accent2"/>
                </a:solidFill>
              </a:rPr>
              <a:t> </a:t>
            </a:r>
            <a:r>
              <a:rPr lang="nl-NL" sz="4000" b="1" dirty="0" err="1" smtClean="0">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16470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4201150"/>
          </a:xfrm>
          <a:prstGeom prst="rect">
            <a:avLst/>
          </a:prstGeom>
        </p:spPr>
        <p:txBody>
          <a:bodyPr wrap="square">
            <a:spAutoFit/>
          </a:bodyPr>
          <a:lstStyle/>
          <a:p>
            <a:pPr algn="ctr"/>
            <a:endParaRPr lang="nl-NL" sz="2400" dirty="0"/>
          </a:p>
          <a:p>
            <a:pPr algn="ctr"/>
            <a:endParaRPr lang="nl-NL" sz="2400" dirty="0"/>
          </a:p>
          <a:p>
            <a:pPr algn="ctr"/>
            <a:endParaRPr lang="nl-NL" sz="2400"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2499360" y="1554480"/>
            <a:ext cx="7071360" cy="5303520"/>
          </a:xfrm>
          <a:prstGeom prst="rect">
            <a:avLst/>
          </a:prstGeom>
        </p:spPr>
      </p:pic>
    </p:spTree>
    <p:extLst>
      <p:ext uri="{BB962C8B-B14F-4D97-AF65-F5344CB8AC3E}">
        <p14:creationId xmlns:p14="http://schemas.microsoft.com/office/powerpoint/2010/main" val="14910629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317165" y="2416374"/>
            <a:ext cx="10036635" cy="3784305"/>
          </a:xfrm>
          <a:prstGeom prst="rect">
            <a:avLst/>
          </a:prstGeom>
        </p:spPr>
      </p:pic>
      <p:sp>
        <p:nvSpPr>
          <p:cNvPr id="4" name="Rectangle 3"/>
          <p:cNvSpPr/>
          <p:nvPr/>
        </p:nvSpPr>
        <p:spPr>
          <a:xfrm>
            <a:off x="4103538" y="1690688"/>
            <a:ext cx="3691010" cy="369332"/>
          </a:xfrm>
          <a:prstGeom prst="rect">
            <a:avLst/>
          </a:prstGeom>
        </p:spPr>
        <p:txBody>
          <a:bodyPr wrap="none">
            <a:spAutoFit/>
          </a:bodyPr>
          <a:lstStyle/>
          <a:p>
            <a:pPr algn="ctr"/>
            <a:r>
              <a:rPr lang="nl-NL" b="1" dirty="0">
                <a:solidFill>
                  <a:srgbClr val="FF0000"/>
                </a:solidFill>
              </a:rPr>
              <a:t>Returns a stream of </a:t>
            </a:r>
            <a:r>
              <a:rPr lang="nl-NL" b="1" dirty="0" err="1">
                <a:solidFill>
                  <a:srgbClr val="FF0000"/>
                </a:solidFill>
              </a:rPr>
              <a:t>values</a:t>
            </a:r>
            <a:r>
              <a:rPr lang="nl-NL" b="1" dirty="0">
                <a:solidFill>
                  <a:srgbClr val="FF0000"/>
                </a:solidFill>
              </a:rPr>
              <a:t> over time</a:t>
            </a:r>
          </a:p>
        </p:txBody>
      </p:sp>
    </p:spTree>
    <p:extLst>
      <p:ext uri="{BB962C8B-B14F-4D97-AF65-F5344CB8AC3E}">
        <p14:creationId xmlns:p14="http://schemas.microsoft.com/office/powerpoint/2010/main" val="1227972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7155805"/>
          </a:xfrm>
          <a:prstGeom prst="rect">
            <a:avLst/>
          </a:prstGeom>
        </p:spPr>
        <p:txBody>
          <a:bodyPr wrap="square">
            <a:spAutoFit/>
          </a:bodyPr>
          <a:lstStyle/>
          <a:p>
            <a:pPr algn="ctr"/>
            <a:endParaRPr lang="nl-NL" sz="2400" dirty="0"/>
          </a:p>
          <a:p>
            <a:pPr algn="ctr"/>
            <a:r>
              <a:rPr lang="nl-NL" sz="2400" b="1" dirty="0" err="1" smtClean="0"/>
              <a:t>Cancelable</a:t>
            </a:r>
            <a:endParaRPr lang="nl-NL" sz="2400" b="1" dirty="0" smtClean="0"/>
          </a:p>
          <a:p>
            <a:pPr algn="ctr"/>
            <a:endParaRPr lang="nl-NL" sz="2400" b="1" dirty="0"/>
          </a:p>
          <a:p>
            <a:pPr algn="ctr"/>
            <a:r>
              <a:rPr lang="nl-NL" sz="2400" b="1" dirty="0" smtClean="0">
                <a:solidFill>
                  <a:srgbClr val="FF0000"/>
                </a:solidFill>
              </a:rPr>
              <a:t>Returns a stream of </a:t>
            </a:r>
            <a:r>
              <a:rPr lang="nl-NL" sz="2400" b="1" dirty="0" err="1" smtClean="0">
                <a:solidFill>
                  <a:srgbClr val="FF0000"/>
                </a:solidFill>
              </a:rPr>
              <a:t>values</a:t>
            </a:r>
            <a:r>
              <a:rPr lang="nl-NL" sz="2400" b="1" dirty="0" smtClean="0">
                <a:solidFill>
                  <a:srgbClr val="FF0000"/>
                </a:solidFill>
              </a:rPr>
              <a:t> over time</a:t>
            </a:r>
          </a:p>
          <a:p>
            <a:pPr algn="ctr"/>
            <a:endParaRPr lang="nl-NL" sz="2400" b="1" dirty="0">
              <a:solidFill>
                <a:srgbClr val="FF0000"/>
              </a:solidFill>
            </a:endParaRPr>
          </a:p>
          <a:p>
            <a:pPr algn="ctr"/>
            <a:r>
              <a:rPr lang="nl-NL" sz="2400" b="1" dirty="0" err="1" smtClean="0">
                <a:solidFill>
                  <a:schemeClr val="accent2"/>
                </a:solidFill>
              </a:rPr>
              <a:t>Lazy</a:t>
            </a:r>
            <a:endParaRPr lang="nl-NL" sz="2400" b="1" dirty="0" smtClean="0">
              <a:solidFill>
                <a:schemeClr val="accent2"/>
              </a:solidFill>
            </a:endParaRPr>
          </a:p>
          <a:p>
            <a:pPr algn="ctr"/>
            <a:endParaRPr lang="nl-NL" sz="2400" b="1" dirty="0"/>
          </a:p>
          <a:p>
            <a:pPr algn="ctr"/>
            <a:r>
              <a:rPr lang="nl-NL" sz="2400" b="1" i="1" dirty="0" err="1" smtClean="0">
                <a:solidFill>
                  <a:schemeClr val="accent4">
                    <a:lumMod val="75000"/>
                  </a:schemeClr>
                </a:solidFill>
              </a:rPr>
              <a:t>Subscribe</a:t>
            </a:r>
            <a:r>
              <a:rPr lang="nl-NL" sz="2400" b="1" dirty="0" smtClean="0">
                <a:solidFill>
                  <a:schemeClr val="accent4">
                    <a:lumMod val="75000"/>
                  </a:schemeClr>
                </a:solidFill>
              </a:rPr>
              <a:t> </a:t>
            </a:r>
            <a:r>
              <a:rPr lang="nl-NL" sz="2400" b="1" dirty="0" err="1" smtClean="0">
                <a:solidFill>
                  <a:schemeClr val="accent4">
                    <a:lumMod val="75000"/>
                  </a:schemeClr>
                </a:solidFill>
              </a:rPr>
              <a:t>to</a:t>
            </a:r>
            <a:r>
              <a:rPr lang="nl-NL" sz="2400" b="1" dirty="0" smtClean="0">
                <a:solidFill>
                  <a:schemeClr val="accent4">
                    <a:lumMod val="75000"/>
                  </a:schemeClr>
                </a:solidFill>
              </a:rPr>
              <a:t> </a:t>
            </a:r>
            <a:r>
              <a:rPr lang="nl-NL" sz="2400" b="1" dirty="0" err="1" smtClean="0">
                <a:solidFill>
                  <a:schemeClr val="accent4">
                    <a:lumMod val="75000"/>
                  </a:schemeClr>
                </a:solidFill>
              </a:rPr>
              <a:t>the</a:t>
            </a:r>
            <a:r>
              <a:rPr lang="nl-NL" sz="2400" b="1" dirty="0" smtClean="0">
                <a:solidFill>
                  <a:schemeClr val="accent4">
                    <a:lumMod val="75000"/>
                  </a:schemeClr>
                </a:solidFill>
              </a:rPr>
              <a:t> stream (push </a:t>
            </a:r>
            <a:r>
              <a:rPr lang="nl-NL" sz="2400" b="1" dirty="0" err="1" smtClean="0">
                <a:solidFill>
                  <a:schemeClr val="accent4">
                    <a:lumMod val="75000"/>
                  </a:schemeClr>
                </a:solidFill>
              </a:rPr>
              <a:t>mechanism</a:t>
            </a:r>
            <a:r>
              <a:rPr lang="nl-NL" sz="2400" b="1" dirty="0" smtClean="0">
                <a:solidFill>
                  <a:schemeClr val="accent4">
                    <a:lumMod val="75000"/>
                  </a:schemeClr>
                </a:solidFill>
              </a:rPr>
              <a:t>)</a:t>
            </a:r>
          </a:p>
          <a:p>
            <a:pPr algn="ctr"/>
            <a:endParaRPr lang="nl-NL" sz="2400" b="1" dirty="0"/>
          </a:p>
          <a:p>
            <a:pPr algn="ctr"/>
            <a:r>
              <a:rPr lang="nl-NL" sz="2400" b="1" dirty="0" smtClean="0">
                <a:solidFill>
                  <a:schemeClr val="accent2"/>
                </a:solidFill>
              </a:rPr>
              <a:t>Array-</a:t>
            </a:r>
            <a:r>
              <a:rPr lang="nl-NL" sz="2400" b="1" dirty="0" err="1" smtClean="0">
                <a:solidFill>
                  <a:schemeClr val="accent2"/>
                </a:solidFill>
              </a:rPr>
              <a:t>methods</a:t>
            </a:r>
            <a:r>
              <a:rPr lang="nl-NL" sz="2400" b="1" dirty="0" smtClean="0">
                <a:solidFill>
                  <a:schemeClr val="accent2"/>
                </a:solidFill>
              </a:rPr>
              <a:t> on stream </a:t>
            </a:r>
            <a:r>
              <a:rPr lang="nl-NL" sz="2400" b="1" dirty="0" smtClean="0">
                <a:sym typeface="Wingdings"/>
              </a:rPr>
              <a:t> map(), filter(), </a:t>
            </a:r>
            <a:r>
              <a:rPr lang="nl-NL" sz="2400" b="1" dirty="0" err="1" smtClean="0">
                <a:sym typeface="Wingdings"/>
              </a:rPr>
              <a:t>reduce</a:t>
            </a:r>
            <a:r>
              <a:rPr lang="nl-NL" sz="2400" b="1" dirty="0" smtClean="0">
                <a:sym typeface="Wingdings"/>
              </a:rPr>
              <a:t>()</a:t>
            </a:r>
            <a:endParaRPr lang="nl-NL" sz="2400" b="1" dirty="0" smtClean="0"/>
          </a:p>
          <a:p>
            <a:pPr algn="ctr"/>
            <a:endParaRPr lang="nl-NL" sz="2400" b="1"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4" name="Picture 3"/>
          <p:cNvPicPr>
            <a:picLocks noChangeAspect="1"/>
          </p:cNvPicPr>
          <p:nvPr/>
        </p:nvPicPr>
        <p:blipFill>
          <a:blip r:embed="rId3"/>
          <a:stretch>
            <a:fillRect/>
          </a:stretch>
        </p:blipFill>
        <p:spPr>
          <a:xfrm>
            <a:off x="9033432" y="2605948"/>
            <a:ext cx="2176387" cy="820605"/>
          </a:xfrm>
          <a:prstGeom prst="rect">
            <a:avLst/>
          </a:prstGeom>
        </p:spPr>
      </p:pic>
      <p:pic>
        <p:nvPicPr>
          <p:cNvPr id="5" name="Picture 4"/>
          <p:cNvPicPr>
            <a:picLocks noChangeAspect="1"/>
          </p:cNvPicPr>
          <p:nvPr/>
        </p:nvPicPr>
        <p:blipFill>
          <a:blip r:embed="rId4"/>
          <a:stretch>
            <a:fillRect/>
          </a:stretch>
        </p:blipFill>
        <p:spPr>
          <a:xfrm>
            <a:off x="373626" y="3016250"/>
            <a:ext cx="2511157" cy="1883368"/>
          </a:xfrm>
          <a:prstGeom prst="rect">
            <a:avLst/>
          </a:prstGeom>
        </p:spPr>
      </p:pic>
    </p:spTree>
    <p:extLst>
      <p:ext uri="{BB962C8B-B14F-4D97-AF65-F5344CB8AC3E}">
        <p14:creationId xmlns:p14="http://schemas.microsoft.com/office/powerpoint/2010/main" val="2101318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2500"/>
            <a:ext cx="5359400" cy="4953000"/>
          </a:xfrm>
          <a:prstGeom prst="rect">
            <a:avLst/>
          </a:prstGeom>
        </p:spPr>
      </p:pic>
    </p:spTree>
    <p:extLst>
      <p:ext uri="{BB962C8B-B14F-4D97-AF65-F5344CB8AC3E}">
        <p14:creationId xmlns:p14="http://schemas.microsoft.com/office/powerpoint/2010/main" val="418703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FFC000"/>
                </a:solidFill>
              </a:rPr>
              <a:t>Interactive diagrams of Rx Observables</a:t>
            </a:r>
            <a:r>
              <a:rPr lang="en-US" sz="3200" b="1" dirty="0"/>
              <a:t/>
            </a:r>
            <a:br>
              <a:rPr lang="en-US" sz="3200" b="1" dirty="0"/>
            </a:br>
            <a:endParaRPr lang="en-US" sz="3200" b="1" dirty="0">
              <a:solidFill>
                <a:srgbClr val="C00000"/>
              </a:solidFill>
            </a:endParaRPr>
          </a:p>
        </p:txBody>
      </p:sp>
      <p:sp>
        <p:nvSpPr>
          <p:cNvPr id="3" name="Rectangle 2"/>
          <p:cNvSpPr/>
          <p:nvPr/>
        </p:nvSpPr>
        <p:spPr>
          <a:xfrm>
            <a:off x="3526971" y="2257313"/>
            <a:ext cx="5484081" cy="1569660"/>
          </a:xfrm>
          <a:prstGeom prst="rect">
            <a:avLst/>
          </a:prstGeom>
        </p:spPr>
        <p:txBody>
          <a:bodyPr wrap="square">
            <a:spAutoFit/>
          </a:bodyPr>
          <a:lstStyle/>
          <a:p>
            <a:pPr algn="ctr"/>
            <a:r>
              <a:rPr lang="en-US" sz="3200" b="1" dirty="0">
                <a:solidFill>
                  <a:srgbClr val="C00000"/>
                </a:solidFill>
                <a:hlinkClick r:id="rId2"/>
              </a:rPr>
              <a:t>http://rxmarbles.com</a:t>
            </a:r>
            <a:r>
              <a:rPr lang="en-US" sz="3200" b="1" dirty="0" smtClean="0">
                <a:solidFill>
                  <a:srgbClr val="C00000"/>
                </a:solidFill>
                <a:hlinkClick r:id="rId2"/>
              </a:rPr>
              <a:t>/</a:t>
            </a:r>
            <a:endParaRPr lang="en-US" sz="3200" b="1" dirty="0" smtClean="0">
              <a:solidFill>
                <a:srgbClr val="C00000"/>
              </a:solidFill>
            </a:endParaRPr>
          </a:p>
          <a:p>
            <a:pPr algn="ctr"/>
            <a:endParaRPr lang="en-US" sz="3200" b="1" dirty="0">
              <a:solidFill>
                <a:srgbClr val="C00000"/>
              </a:solidFill>
            </a:endParaRPr>
          </a:p>
          <a:p>
            <a:pPr algn="ctr"/>
            <a:r>
              <a:rPr lang="en-US" sz="3200" b="1" dirty="0" err="1" smtClean="0">
                <a:solidFill>
                  <a:srgbClr val="C00000"/>
                </a:solidFill>
              </a:rPr>
              <a:t>RXFiddle.net</a:t>
            </a:r>
            <a:endParaRPr lang="en-US" sz="3200" b="1" dirty="0">
              <a:solidFill>
                <a:srgbClr val="C00000"/>
              </a:solidFill>
            </a:endParaRPr>
          </a:p>
        </p:txBody>
      </p:sp>
    </p:spTree>
    <p:extLst>
      <p:ext uri="{BB962C8B-B14F-4D97-AF65-F5344CB8AC3E}">
        <p14:creationId xmlns:p14="http://schemas.microsoft.com/office/powerpoint/2010/main" val="564970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syntax</a:t>
            </a:r>
            <a:endParaRPr lang="en-US" b="1" dirty="0">
              <a:solidFill>
                <a:srgbClr val="FFC000"/>
              </a:solidFill>
            </a:endParaRPr>
          </a:p>
        </p:txBody>
      </p:sp>
      <p:sp>
        <p:nvSpPr>
          <p:cNvPr id="3" name="Прямоугольник 2"/>
          <p:cNvSpPr/>
          <p:nvPr/>
        </p:nvSpPr>
        <p:spPr>
          <a:xfrm>
            <a:off x="1831012" y="2086104"/>
            <a:ext cx="8529975" cy="5124480"/>
          </a:xfrm>
          <a:prstGeom prst="rect">
            <a:avLst/>
          </a:prstGeom>
        </p:spPr>
        <p:txBody>
          <a:bodyPr wrap="square">
            <a:spAutoFit/>
          </a:bodyPr>
          <a:lstStyle/>
          <a:p>
            <a:pPr algn="ctr"/>
            <a:r>
              <a:rPr lang="nl-NL" sz="2400" dirty="0" smtClean="0"/>
              <a:t>let </a:t>
            </a:r>
            <a:r>
              <a:rPr lang="nl-NL" sz="2400" b="1" dirty="0" smtClean="0">
                <a:solidFill>
                  <a:schemeClr val="accent2"/>
                </a:solidFill>
              </a:rPr>
              <a:t>source </a:t>
            </a:r>
            <a:r>
              <a:rPr lang="nl-NL" sz="2400" dirty="0" smtClean="0"/>
              <a:t>= </a:t>
            </a:r>
            <a:r>
              <a:rPr lang="nl-NL" sz="2400" dirty="0" err="1" smtClean="0"/>
              <a:t>Rx.Observable</a:t>
            </a:r>
            <a:endParaRPr lang="nl-NL" sz="2400" dirty="0" smtClean="0"/>
          </a:p>
          <a:p>
            <a:pPr algn="ctr"/>
            <a:endParaRPr lang="nl-NL" sz="2400" dirty="0" smtClean="0"/>
          </a:p>
          <a:p>
            <a:pPr algn="ctr"/>
            <a:r>
              <a:rPr lang="nl-NL" sz="2400" b="1" dirty="0" smtClean="0"/>
              <a:t>.</a:t>
            </a:r>
            <a:r>
              <a:rPr lang="nl-NL" sz="2400" b="1" dirty="0" err="1" smtClean="0"/>
              <a:t>firstOperator</a:t>
            </a:r>
            <a:r>
              <a:rPr lang="nl-NL" sz="2400" b="1" dirty="0" smtClean="0"/>
              <a:t>()</a:t>
            </a:r>
          </a:p>
          <a:p>
            <a:pPr algn="ctr"/>
            <a:endParaRPr lang="nl-NL" sz="2400" b="1" dirty="0" smtClean="0"/>
          </a:p>
          <a:p>
            <a:pPr algn="ctr"/>
            <a:r>
              <a:rPr lang="nl-NL" sz="2400" b="1" dirty="0" smtClean="0"/>
              <a:t>.</a:t>
            </a:r>
            <a:r>
              <a:rPr lang="nl-NL" sz="2400" b="1" dirty="0" err="1" smtClean="0"/>
              <a:t>moreOperators</a:t>
            </a:r>
            <a:r>
              <a:rPr lang="nl-NL" sz="2400" b="1" dirty="0" smtClean="0"/>
              <a:t>()  (</a:t>
            </a:r>
            <a:r>
              <a:rPr lang="nl-NL" b="1" i="1" dirty="0" smtClean="0">
                <a:solidFill>
                  <a:schemeClr val="accent4">
                    <a:lumMod val="75000"/>
                  </a:schemeClr>
                </a:solidFill>
                <a:latin typeface="Arial" charset="0"/>
                <a:ea typeface="Arial" charset="0"/>
                <a:cs typeface="Arial" charset="0"/>
                <a:sym typeface="Wingdings"/>
              </a:rPr>
              <a:t> map(), </a:t>
            </a:r>
            <a:r>
              <a:rPr lang="nl-NL" b="1" i="1" dirty="0" err="1" smtClean="0">
                <a:solidFill>
                  <a:schemeClr val="accent4">
                    <a:lumMod val="75000"/>
                  </a:schemeClr>
                </a:solidFill>
                <a:latin typeface="Arial" charset="0"/>
                <a:ea typeface="Arial" charset="0"/>
                <a:cs typeface="Arial" charset="0"/>
                <a:sym typeface="Wingdings"/>
              </a:rPr>
              <a:t>reduce</a:t>
            </a:r>
            <a:r>
              <a:rPr lang="nl-NL" b="1" i="1" dirty="0" smtClean="0">
                <a:solidFill>
                  <a:schemeClr val="accent4">
                    <a:lumMod val="75000"/>
                  </a:schemeClr>
                </a:solidFill>
                <a:latin typeface="Arial" charset="0"/>
                <a:ea typeface="Arial" charset="0"/>
                <a:cs typeface="Arial" charset="0"/>
                <a:sym typeface="Wingdings"/>
              </a:rPr>
              <a:t>()</a:t>
            </a:r>
            <a:r>
              <a:rPr lang="nl-NL" sz="2400" b="1" dirty="0" smtClean="0">
                <a:sym typeface="Wingdings"/>
              </a:rPr>
              <a:t>)</a:t>
            </a:r>
            <a:endParaRPr lang="nl-NL" sz="2400" b="1" dirty="0" smtClean="0"/>
          </a:p>
          <a:p>
            <a:pPr algn="ctr"/>
            <a:endParaRPr lang="nl-NL" sz="2400" b="1" dirty="0" smtClean="0"/>
          </a:p>
          <a:p>
            <a:pPr algn="ctr"/>
            <a:endParaRPr lang="nl-NL" sz="2400" b="1" dirty="0" smtClean="0"/>
          </a:p>
          <a:p>
            <a:pPr algn="ctr"/>
            <a:endParaRPr lang="nl-NL" sz="2400" b="1" dirty="0"/>
          </a:p>
          <a:p>
            <a:pPr algn="ctr"/>
            <a:r>
              <a:rPr lang="nl-NL" sz="2400" b="1" u="sng" dirty="0"/>
              <a:t>l</a:t>
            </a:r>
            <a:r>
              <a:rPr lang="nl-NL" sz="2400" b="1" u="sng" dirty="0" smtClean="0"/>
              <a:t>et </a:t>
            </a:r>
            <a:r>
              <a:rPr lang="nl-NL" sz="2400" b="1" u="sng" dirty="0" err="1" smtClean="0">
                <a:solidFill>
                  <a:srgbClr val="00B050"/>
                </a:solidFill>
              </a:rPr>
              <a:t>result</a:t>
            </a:r>
            <a:r>
              <a:rPr lang="nl-NL" sz="2400" b="1" u="sng" dirty="0" smtClean="0">
                <a:solidFill>
                  <a:schemeClr val="accent2"/>
                </a:solidFill>
              </a:rPr>
              <a:t> </a:t>
            </a:r>
            <a:r>
              <a:rPr lang="nl-NL" sz="2400" b="1" u="sng" dirty="0" smtClean="0"/>
              <a:t>= </a:t>
            </a:r>
            <a:r>
              <a:rPr lang="nl-NL" sz="2400" b="1" dirty="0" err="1" smtClean="0">
                <a:solidFill>
                  <a:schemeClr val="accent2"/>
                </a:solidFill>
              </a:rPr>
              <a:t>source</a:t>
            </a:r>
            <a:r>
              <a:rPr lang="nl-NL" sz="2400" b="1" u="sng" dirty="0" err="1" smtClean="0"/>
              <a:t>.</a:t>
            </a:r>
            <a:r>
              <a:rPr lang="nl-NL" sz="2400" b="1" u="sng" dirty="0" err="1" smtClean="0">
                <a:solidFill>
                  <a:srgbClr val="C00000"/>
                </a:solidFill>
              </a:rPr>
              <a:t>subscribe</a:t>
            </a:r>
            <a:r>
              <a:rPr lang="nl-NL" sz="2400" b="1" u="sng" dirty="0" smtClean="0"/>
              <a:t>(</a:t>
            </a:r>
            <a:r>
              <a:rPr lang="nl-NL" sz="3600" b="1" u="sng" dirty="0" smtClean="0"/>
              <a:t>x =&gt;</a:t>
            </a:r>
            <a:r>
              <a:rPr lang="nl-NL" sz="2400" b="1" u="sng" dirty="0" smtClean="0"/>
              <a:t> </a:t>
            </a:r>
            <a:r>
              <a:rPr lang="nl-NL" sz="2400" b="1" u="sng" dirty="0" err="1" smtClean="0"/>
              <a:t>console.log</a:t>
            </a:r>
            <a:r>
              <a:rPr lang="nl-NL" sz="2400" b="1" u="sng" dirty="0" smtClean="0"/>
              <a:t>(x))</a:t>
            </a:r>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1894241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BookService</a:t>
            </a:r>
            <a:r>
              <a:rPr lang="nl-NL" b="1" dirty="0" smtClean="0">
                <a:solidFill>
                  <a:srgbClr val="FFC000"/>
                </a:solidFill>
              </a:rPr>
              <a:t> </a:t>
            </a:r>
            <a:r>
              <a:rPr lang="nl-NL" b="1" dirty="0" err="1" smtClean="0">
                <a:solidFill>
                  <a:srgbClr val="FFC000"/>
                </a:solidFill>
              </a:rPr>
              <a:t>with</a:t>
            </a:r>
            <a:r>
              <a:rPr lang="nl-NL" b="1" dirty="0" smtClean="0">
                <a:solidFill>
                  <a:srgbClr val="FFC000"/>
                </a:solidFill>
              </a:rPr>
              <a:t> </a:t>
            </a:r>
            <a:r>
              <a:rPr lang="nl-NL" b="1" dirty="0" err="1" smtClean="0">
                <a:solidFill>
                  <a:srgbClr val="FFC000"/>
                </a:solidFill>
              </a:rPr>
              <a:t>Observable</a:t>
            </a:r>
            <a:endParaRPr lang="nl-NL" b="1" dirty="0">
              <a:solidFill>
                <a:srgbClr val="FFC000"/>
              </a:solidFill>
            </a:endParaRPr>
          </a:p>
        </p:txBody>
      </p:sp>
      <p:sp>
        <p:nvSpPr>
          <p:cNvPr id="3" name="Tijdelijke aanduiding voor inhoud 2"/>
          <p:cNvSpPr>
            <a:spLocks noGrp="1"/>
          </p:cNvSpPr>
          <p:nvPr>
            <p:ph idx="1"/>
          </p:nvPr>
        </p:nvSpPr>
        <p:spPr>
          <a:xfrm>
            <a:off x="2419109" y="1365813"/>
            <a:ext cx="8934691" cy="5949387"/>
          </a:xfrm>
        </p:spPr>
        <p:txBody>
          <a:bodyPr>
            <a:noAutofit/>
          </a:bodyPr>
          <a:lstStyle/>
          <a:p>
            <a:pPr marL="0" indent="0">
              <a:spcBef>
                <a:spcPts val="50"/>
              </a:spcBef>
              <a:buNone/>
            </a:pPr>
            <a:r>
              <a:rPr lang="en-US" sz="1400" b="1" dirty="0">
                <a:solidFill>
                  <a:srgbClr val="FF0000"/>
                </a:solidFill>
              </a:rPr>
              <a:t>import</a:t>
            </a:r>
            <a:r>
              <a:rPr lang="en-US" sz="1400" b="1" dirty="0"/>
              <a:t> { Injectable } from </a:t>
            </a:r>
            <a:r>
              <a:rPr lang="en-US" sz="1400" b="1" dirty="0">
                <a:solidFill>
                  <a:srgbClr val="FF0000"/>
                </a:solidFill>
              </a:rPr>
              <a:t>'@</a:t>
            </a:r>
            <a:r>
              <a:rPr lang="en-US" sz="1400" b="1" dirty="0" smtClean="0">
                <a:solidFill>
                  <a:srgbClr val="FF0000"/>
                </a:solidFill>
              </a:rPr>
              <a:t>angular/core</a:t>
            </a:r>
            <a:r>
              <a:rPr lang="en-US" sz="1400" b="1" dirty="0" smtClean="0"/>
              <a:t>’;</a:t>
            </a:r>
            <a:endParaRPr lang="en-US" sz="1400" b="1" dirty="0"/>
          </a:p>
          <a:p>
            <a:pPr marL="0" indent="0">
              <a:spcBef>
                <a:spcPts val="50"/>
              </a:spcBef>
              <a:buNone/>
            </a:pPr>
            <a:r>
              <a:rPr lang="en-US" sz="1400" b="1" dirty="0">
                <a:solidFill>
                  <a:srgbClr val="FF0000"/>
                </a:solidFill>
              </a:rPr>
              <a:t>import</a:t>
            </a:r>
            <a:r>
              <a:rPr lang="en-US" sz="1400" b="1" dirty="0"/>
              <a:t> { </a:t>
            </a:r>
            <a:r>
              <a:rPr lang="en-US" sz="1400" b="1" dirty="0" err="1"/>
              <a:t>HttpClient</a:t>
            </a:r>
            <a:r>
              <a:rPr lang="en-US" sz="1400" b="1" dirty="0"/>
              <a:t>, </a:t>
            </a:r>
            <a:r>
              <a:rPr lang="en-US" sz="1400" b="1" dirty="0" err="1"/>
              <a:t>HttpHeaders</a:t>
            </a:r>
            <a:r>
              <a:rPr lang="en-US" sz="1400" b="1" dirty="0"/>
              <a:t> } from </a:t>
            </a:r>
            <a:r>
              <a:rPr lang="en-US" sz="1400" b="1" dirty="0">
                <a:solidFill>
                  <a:srgbClr val="FF0000"/>
                </a:solidFill>
              </a:rPr>
              <a:t>'@angular/common/http</a:t>
            </a:r>
            <a:r>
              <a:rPr lang="en-US" sz="1400" b="1" dirty="0" smtClean="0"/>
              <a:t>';</a:t>
            </a:r>
            <a:r>
              <a:rPr lang="en-US" sz="1400" b="1" dirty="0"/>
              <a:t/>
            </a:r>
            <a:br>
              <a:rPr lang="en-US" sz="1400" b="1" dirty="0"/>
            </a:br>
            <a:r>
              <a:rPr lang="en-US" sz="1400" b="1" dirty="0">
                <a:solidFill>
                  <a:srgbClr val="FF0000"/>
                </a:solidFill>
              </a:rPr>
              <a:t>import</a:t>
            </a:r>
            <a:r>
              <a:rPr lang="en-US" sz="1400" b="1" dirty="0"/>
              <a:t> { Observable } from '</a:t>
            </a:r>
            <a:r>
              <a:rPr lang="en-US" sz="1400" b="1" dirty="0" err="1">
                <a:solidFill>
                  <a:srgbClr val="FF0000"/>
                </a:solidFill>
              </a:rPr>
              <a:t>rxjs</a:t>
            </a:r>
            <a:r>
              <a:rPr lang="en-US" sz="1400" b="1" dirty="0">
                <a:solidFill>
                  <a:srgbClr val="FF0000"/>
                </a:solidFill>
              </a:rPr>
              <a:t>/Observable</a:t>
            </a:r>
            <a:r>
              <a:rPr lang="en-US" sz="1400" b="1" dirty="0"/>
              <a:t>';</a:t>
            </a:r>
          </a:p>
          <a:p>
            <a:pPr marL="0" indent="0">
              <a:spcBef>
                <a:spcPts val="50"/>
              </a:spcBef>
              <a:buNone/>
            </a:pPr>
            <a:r>
              <a:rPr lang="en-US" sz="1400" b="1" dirty="0" smtClean="0">
                <a:solidFill>
                  <a:srgbClr val="FF0000"/>
                </a:solidFill>
              </a:rPr>
              <a:t>import</a:t>
            </a:r>
            <a:r>
              <a:rPr lang="en-US" sz="1400" b="1" dirty="0" smtClean="0"/>
              <a:t> </a:t>
            </a:r>
            <a:r>
              <a:rPr lang="en-US" sz="1400" b="1" dirty="0"/>
              <a:t>{ </a:t>
            </a:r>
            <a:r>
              <a:rPr lang="en-US" sz="1400" b="1" dirty="0" err="1"/>
              <a:t>catchError</a:t>
            </a:r>
            <a:r>
              <a:rPr lang="en-US" sz="1400" b="1" dirty="0"/>
              <a:t>, map, tap } from '</a:t>
            </a:r>
            <a:r>
              <a:rPr lang="en-US" sz="1400" b="1" dirty="0" err="1">
                <a:solidFill>
                  <a:srgbClr val="FF0000"/>
                </a:solidFill>
              </a:rPr>
              <a:t>rxjs</a:t>
            </a:r>
            <a:r>
              <a:rPr lang="en-US" sz="1400" b="1" dirty="0">
                <a:solidFill>
                  <a:srgbClr val="FF0000"/>
                </a:solidFill>
              </a:rPr>
              <a:t>/operators</a:t>
            </a:r>
            <a:r>
              <a:rPr lang="en-US" sz="1400" b="1" dirty="0" smtClean="0"/>
              <a:t>';</a:t>
            </a:r>
            <a:r>
              <a:rPr lang="en-US" sz="1400" b="1" dirty="0"/>
              <a:t/>
            </a:r>
            <a:br>
              <a:rPr lang="en-US" sz="1400" b="1" dirty="0"/>
            </a:br>
            <a:r>
              <a:rPr lang="en-US" sz="1400" b="1" dirty="0">
                <a:solidFill>
                  <a:srgbClr val="FF0000"/>
                </a:solidFill>
              </a:rPr>
              <a:t>import</a:t>
            </a:r>
            <a:r>
              <a:rPr lang="en-US" sz="1400" b="1" dirty="0"/>
              <a:t> { Book } from './book</a:t>
            </a:r>
            <a:r>
              <a:rPr lang="en-US" sz="1400" b="1" dirty="0" smtClean="0"/>
              <a:t>';</a:t>
            </a:r>
            <a:endParaRPr lang="en-US" sz="1400" b="1" dirty="0"/>
          </a:p>
          <a:p>
            <a:pPr marL="0" indent="0">
              <a:spcBef>
                <a:spcPts val="50"/>
              </a:spcBef>
              <a:buNone/>
            </a:pPr>
            <a:endParaRPr lang="nl-NL" sz="1400" b="1" dirty="0" smtClean="0"/>
          </a:p>
          <a:p>
            <a:pPr marL="0" indent="0">
              <a:spcBef>
                <a:spcPts val="50"/>
              </a:spcBef>
              <a:buNone/>
            </a:pPr>
            <a:endParaRPr lang="nl-NL" sz="1400" b="1" dirty="0"/>
          </a:p>
          <a:p>
            <a:pPr marL="0" indent="0">
              <a:spcBef>
                <a:spcPts val="50"/>
              </a:spcBef>
              <a:buNone/>
            </a:pPr>
            <a:r>
              <a:rPr lang="nl-NL" sz="1400" b="1" i="1" dirty="0" smtClean="0">
                <a:solidFill>
                  <a:srgbClr val="FF0000"/>
                </a:solidFill>
              </a:rPr>
              <a:t>@</a:t>
            </a:r>
            <a:r>
              <a:rPr lang="nl-NL" sz="1400" b="1" i="1" dirty="0" err="1" smtClean="0">
                <a:solidFill>
                  <a:srgbClr val="FF0000"/>
                </a:solidFill>
              </a:rPr>
              <a:t>Injectable</a:t>
            </a:r>
            <a:r>
              <a:rPr lang="nl-NL" sz="1400" b="1" i="1" dirty="0" smtClean="0">
                <a:solidFill>
                  <a:srgbClr val="FF0000"/>
                </a:solidFill>
              </a:rPr>
              <a:t>()</a:t>
            </a:r>
          </a:p>
          <a:p>
            <a:pPr marL="0" indent="0">
              <a:spcBef>
                <a:spcPts val="50"/>
              </a:spcBef>
              <a:buNone/>
            </a:pPr>
            <a:r>
              <a:rPr lang="nl-NL" sz="1400" b="1" dirty="0" smtClean="0">
                <a:solidFill>
                  <a:schemeClr val="accent4">
                    <a:lumMod val="75000"/>
                  </a:schemeClr>
                </a:solidFill>
              </a:rPr>
              <a:t>export</a:t>
            </a:r>
            <a:r>
              <a:rPr lang="nl-NL" sz="1400" b="1" dirty="0" smtClean="0">
                <a:solidFill>
                  <a:srgbClr val="C00000"/>
                </a:solidFill>
              </a:rPr>
              <a:t> class</a:t>
            </a:r>
            <a:r>
              <a:rPr lang="nl-NL" sz="1400" b="1" dirty="0" smtClean="0"/>
              <a:t> </a:t>
            </a:r>
            <a:r>
              <a:rPr lang="nl-NL" sz="1400" b="1" dirty="0" err="1" smtClean="0"/>
              <a:t>BookService</a:t>
            </a:r>
            <a:r>
              <a:rPr lang="nl-NL" sz="1400" b="1" dirty="0" smtClean="0"/>
              <a:t> {</a:t>
            </a:r>
          </a:p>
          <a:p>
            <a:pPr marL="0" indent="0">
              <a:spcBef>
                <a:spcPts val="50"/>
              </a:spcBef>
              <a:buNone/>
            </a:pPr>
            <a:endParaRPr lang="nl-NL" sz="1400" b="1" dirty="0" smtClean="0"/>
          </a:p>
          <a:p>
            <a:pPr marL="0" indent="0">
              <a:spcBef>
                <a:spcPts val="50"/>
              </a:spcBef>
              <a:buNone/>
            </a:pPr>
            <a:r>
              <a:rPr lang="nl-NL" sz="1400" dirty="0" smtClean="0"/>
              <a:t>     </a:t>
            </a:r>
            <a:r>
              <a:rPr lang="nl-NL" sz="1400" b="1" dirty="0" smtClean="0"/>
              <a:t>private </a:t>
            </a:r>
            <a:r>
              <a:rPr lang="nl-NL" sz="1400" b="1" dirty="0" err="1"/>
              <a:t>booksUrl</a:t>
            </a:r>
            <a:r>
              <a:rPr lang="nl-NL" sz="1400" b="1" dirty="0"/>
              <a:t> = '</a:t>
            </a:r>
            <a:r>
              <a:rPr lang="nl-NL" sz="1400" b="1" dirty="0" err="1"/>
              <a:t>api</a:t>
            </a:r>
            <a:r>
              <a:rPr lang="nl-NL" sz="1400" b="1" dirty="0"/>
              <a:t>/</a:t>
            </a:r>
            <a:r>
              <a:rPr lang="nl-NL" sz="1400" b="1" dirty="0" err="1"/>
              <a:t>books</a:t>
            </a:r>
            <a:r>
              <a:rPr lang="nl-NL" sz="1400" b="1" dirty="0"/>
              <a:t>'; </a:t>
            </a:r>
            <a:r>
              <a:rPr lang="nl-NL" sz="1400" b="1" dirty="0" smtClean="0"/>
              <a:t>   </a:t>
            </a:r>
            <a:r>
              <a:rPr lang="nl-NL" sz="1400" i="1" dirty="0" smtClean="0"/>
              <a:t>// </a:t>
            </a:r>
            <a:r>
              <a:rPr lang="nl-NL" sz="1400" i="1" dirty="0"/>
              <a:t>URL </a:t>
            </a:r>
            <a:r>
              <a:rPr lang="nl-NL" sz="1400" i="1" dirty="0" err="1"/>
              <a:t>to</a:t>
            </a:r>
            <a:r>
              <a:rPr lang="nl-NL" sz="1400" i="1" dirty="0"/>
              <a:t> web </a:t>
            </a:r>
            <a:r>
              <a:rPr lang="nl-NL" sz="1400" i="1" dirty="0" err="1" smtClean="0"/>
              <a:t>api</a:t>
            </a:r>
            <a:endParaRPr lang="nl-NL" sz="1400" i="1" dirty="0"/>
          </a:p>
          <a:p>
            <a:pPr marL="0" indent="0">
              <a:spcBef>
                <a:spcPts val="50"/>
              </a:spcBef>
              <a:buNone/>
            </a:pPr>
            <a:endParaRPr lang="nl-NL" sz="1400" b="1" dirty="0"/>
          </a:p>
          <a:p>
            <a:pPr marL="0" indent="0">
              <a:spcBef>
                <a:spcPts val="50"/>
              </a:spcBef>
              <a:buNone/>
            </a:pPr>
            <a:r>
              <a:rPr lang="nl-NL" sz="1400" dirty="0"/>
              <a:t> </a:t>
            </a:r>
            <a:r>
              <a:rPr lang="nl-NL" sz="1400" dirty="0" smtClean="0"/>
              <a:t>    </a:t>
            </a:r>
            <a:r>
              <a:rPr lang="nl-NL" sz="1400" b="1" dirty="0" err="1" smtClean="0"/>
              <a:t>constructor</a:t>
            </a:r>
            <a:r>
              <a:rPr lang="nl-NL" sz="1400" b="1" dirty="0" smtClean="0"/>
              <a:t>(private </a:t>
            </a:r>
            <a:r>
              <a:rPr lang="nl-NL" sz="1400" b="1" dirty="0">
                <a:solidFill>
                  <a:srgbClr val="FF0000"/>
                </a:solidFill>
              </a:rPr>
              <a:t>http: </a:t>
            </a:r>
            <a:r>
              <a:rPr lang="nl-NL" sz="1400" b="1" dirty="0" err="1" smtClean="0">
                <a:solidFill>
                  <a:srgbClr val="FF0000"/>
                </a:solidFill>
              </a:rPr>
              <a:t>HttpClient</a:t>
            </a:r>
            <a:r>
              <a:rPr lang="nl-NL" sz="1400" b="1" dirty="0" smtClean="0"/>
              <a:t>) </a:t>
            </a:r>
            <a:r>
              <a:rPr lang="nl-NL" sz="1400" b="1" dirty="0"/>
              <a:t>{ }</a:t>
            </a:r>
          </a:p>
          <a:p>
            <a:pPr marL="0" indent="0">
              <a:spcBef>
                <a:spcPts val="50"/>
              </a:spcBef>
              <a:buNone/>
            </a:pPr>
            <a:r>
              <a:rPr lang="nl-NL" sz="1400" b="1" dirty="0"/>
              <a:t/>
            </a:r>
            <a:br>
              <a:rPr lang="nl-NL" sz="1400" b="1" dirty="0"/>
            </a:br>
            <a:r>
              <a:rPr lang="nl-NL" sz="1400" b="1" dirty="0" smtClean="0"/>
              <a:t>      </a:t>
            </a:r>
            <a:r>
              <a:rPr lang="nl-NL" sz="1400" b="1" dirty="0" err="1" smtClean="0"/>
              <a:t>getBooks</a:t>
            </a:r>
            <a:r>
              <a:rPr lang="nl-NL" sz="1400" b="1" dirty="0" smtClean="0"/>
              <a:t> </a:t>
            </a:r>
            <a:r>
              <a:rPr lang="nl-NL" sz="1400" b="1" dirty="0"/>
              <a:t>(): </a:t>
            </a:r>
            <a:r>
              <a:rPr lang="nl-NL" sz="1400" b="1" dirty="0" err="1">
                <a:solidFill>
                  <a:srgbClr val="C00000"/>
                </a:solidFill>
              </a:rPr>
              <a:t>Observable</a:t>
            </a:r>
            <a:r>
              <a:rPr lang="nl-NL" sz="1400" b="1" dirty="0">
                <a:solidFill>
                  <a:srgbClr val="C00000"/>
                </a:solidFill>
              </a:rPr>
              <a:t>&lt;</a:t>
            </a:r>
            <a:r>
              <a:rPr lang="nl-NL" sz="1400" b="1" dirty="0" err="1">
                <a:solidFill>
                  <a:srgbClr val="C00000"/>
                </a:solidFill>
              </a:rPr>
              <a:t>Book</a:t>
            </a:r>
            <a:r>
              <a:rPr lang="nl-NL" sz="1400" b="1" dirty="0">
                <a:solidFill>
                  <a:srgbClr val="C00000"/>
                </a:solidFill>
              </a:rPr>
              <a:t>[]&gt;</a:t>
            </a:r>
            <a:r>
              <a:rPr lang="nl-NL" sz="1400" b="1" dirty="0"/>
              <a:t> {</a:t>
            </a:r>
          </a:p>
          <a:p>
            <a:pPr marL="0" indent="0">
              <a:spcBef>
                <a:spcPts val="50"/>
              </a:spcBef>
              <a:buNone/>
            </a:pPr>
            <a:r>
              <a:rPr lang="nl-NL" sz="1400" b="1" dirty="0" smtClean="0"/>
              <a:t>          return </a:t>
            </a:r>
            <a:r>
              <a:rPr lang="nl-NL" sz="1400" b="1" dirty="0" err="1"/>
              <a:t>this.http.get</a:t>
            </a:r>
            <a:r>
              <a:rPr lang="nl-NL" sz="1400" b="1" dirty="0"/>
              <a:t>&lt;</a:t>
            </a:r>
            <a:r>
              <a:rPr lang="nl-NL" sz="1400" b="1" dirty="0" err="1"/>
              <a:t>Book</a:t>
            </a:r>
            <a:r>
              <a:rPr lang="nl-NL" sz="1400" b="1" dirty="0"/>
              <a:t>[]&gt;(</a:t>
            </a:r>
            <a:r>
              <a:rPr lang="nl-NL" sz="1400" b="1" dirty="0" err="1"/>
              <a:t>this.booksUrl</a:t>
            </a:r>
            <a:r>
              <a:rPr lang="nl-NL" sz="1400" b="1" dirty="0"/>
              <a:t>)</a:t>
            </a:r>
          </a:p>
          <a:p>
            <a:pPr marL="0" indent="0">
              <a:spcBef>
                <a:spcPts val="50"/>
              </a:spcBef>
              <a:buNone/>
            </a:pPr>
            <a:r>
              <a:rPr lang="nl-NL" sz="1400" b="1" dirty="0" smtClean="0"/>
              <a:t>              </a:t>
            </a:r>
            <a:r>
              <a:rPr lang="nl-NL" sz="1400" b="1" dirty="0" smtClean="0">
                <a:solidFill>
                  <a:srgbClr val="C00000"/>
                </a:solidFill>
              </a:rPr>
              <a:t>.</a:t>
            </a:r>
            <a:r>
              <a:rPr lang="nl-NL" sz="1400" b="1" dirty="0">
                <a:solidFill>
                  <a:srgbClr val="C00000"/>
                </a:solidFill>
              </a:rPr>
              <a:t>pipe</a:t>
            </a:r>
            <a:r>
              <a:rPr lang="nl-NL" sz="1400" b="1" dirty="0"/>
              <a:t>(</a:t>
            </a:r>
          </a:p>
          <a:p>
            <a:pPr marL="0" indent="0">
              <a:spcBef>
                <a:spcPts val="50"/>
              </a:spcBef>
              <a:buNone/>
            </a:pPr>
            <a:r>
              <a:rPr lang="nl-NL" sz="1400" b="1" dirty="0" smtClean="0"/>
              <a:t>                       </a:t>
            </a:r>
            <a:r>
              <a:rPr lang="nl-NL" sz="1400" b="1" dirty="0" smtClean="0">
                <a:solidFill>
                  <a:srgbClr val="C00000"/>
                </a:solidFill>
              </a:rPr>
              <a:t>tap</a:t>
            </a:r>
            <a:r>
              <a:rPr lang="nl-NL" sz="1400" b="1" dirty="0" smtClean="0"/>
              <a:t>(</a:t>
            </a:r>
            <a:r>
              <a:rPr lang="nl-NL" sz="1400" b="1" dirty="0" err="1" smtClean="0"/>
              <a:t>books</a:t>
            </a:r>
            <a:r>
              <a:rPr lang="nl-NL" sz="1400" b="1" dirty="0" smtClean="0"/>
              <a:t> </a:t>
            </a:r>
            <a:r>
              <a:rPr lang="nl-NL" sz="1400" b="1" dirty="0"/>
              <a:t>=&gt; </a:t>
            </a:r>
            <a:r>
              <a:rPr lang="nl-NL" sz="1400" b="1" dirty="0" err="1"/>
              <a:t>this.log</a:t>
            </a:r>
            <a:r>
              <a:rPr lang="nl-NL" sz="1400" b="1" dirty="0"/>
              <a:t>(`</a:t>
            </a:r>
            <a:r>
              <a:rPr lang="nl-NL" sz="1400" b="1" dirty="0" err="1"/>
              <a:t>fetched</a:t>
            </a:r>
            <a:r>
              <a:rPr lang="nl-NL" sz="1400" b="1" dirty="0"/>
              <a:t> </a:t>
            </a:r>
            <a:r>
              <a:rPr lang="nl-NL" sz="1400" b="1" dirty="0" err="1"/>
              <a:t>books</a:t>
            </a:r>
            <a:r>
              <a:rPr lang="nl-NL" sz="1400" b="1" dirty="0"/>
              <a:t>`)),</a:t>
            </a:r>
          </a:p>
          <a:p>
            <a:pPr marL="0" indent="0">
              <a:spcBef>
                <a:spcPts val="50"/>
              </a:spcBef>
              <a:buNone/>
            </a:pPr>
            <a:r>
              <a:rPr lang="nl-NL" sz="1400" b="1" dirty="0" smtClean="0"/>
              <a:t>                       </a:t>
            </a:r>
            <a:r>
              <a:rPr lang="nl-NL" sz="1400" b="1" dirty="0" err="1" smtClean="0"/>
              <a:t>catchError</a:t>
            </a:r>
            <a:r>
              <a:rPr lang="nl-NL" sz="1400" b="1" dirty="0" smtClean="0"/>
              <a:t>(</a:t>
            </a:r>
            <a:r>
              <a:rPr lang="nl-NL" sz="1400" b="1" dirty="0" err="1" smtClean="0"/>
              <a:t>this.handleError</a:t>
            </a:r>
            <a:r>
              <a:rPr lang="nl-NL" sz="1400" b="1" dirty="0"/>
              <a:t>('</a:t>
            </a:r>
            <a:r>
              <a:rPr lang="nl-NL" sz="1400" b="1" dirty="0" err="1"/>
              <a:t>getBooks</a:t>
            </a:r>
            <a:r>
              <a:rPr lang="nl-NL" sz="1400" b="1" dirty="0"/>
              <a:t>', []))</a:t>
            </a:r>
          </a:p>
          <a:p>
            <a:pPr marL="0" indent="0">
              <a:spcBef>
                <a:spcPts val="50"/>
              </a:spcBef>
              <a:buNone/>
            </a:pPr>
            <a:r>
              <a:rPr lang="nl-NL" sz="1400" b="1" dirty="0" smtClean="0"/>
              <a:t>              );</a:t>
            </a:r>
            <a:endParaRPr lang="nl-NL" sz="1400" b="1" dirty="0"/>
          </a:p>
          <a:p>
            <a:pPr marL="0" indent="0">
              <a:spcBef>
                <a:spcPts val="50"/>
              </a:spcBef>
              <a:buNone/>
            </a:pPr>
            <a:r>
              <a:rPr lang="nl-NL" sz="1400" b="1" dirty="0" smtClean="0"/>
              <a:t>      }</a:t>
            </a:r>
          </a:p>
          <a:p>
            <a:pPr marL="0" indent="0">
              <a:spcBef>
                <a:spcPts val="50"/>
              </a:spcBef>
              <a:buNone/>
            </a:pPr>
            <a:r>
              <a:rPr lang="mr-IN" sz="1400" dirty="0" smtClean="0"/>
              <a:t>…</a:t>
            </a:r>
            <a:r>
              <a:rPr lang="nl-NL" sz="1400" dirty="0" smtClean="0"/>
              <a:t>..</a:t>
            </a:r>
            <a:endParaRPr lang="nl-NL" sz="1400" dirty="0"/>
          </a:p>
          <a:p>
            <a:pPr marL="0" indent="0">
              <a:spcBef>
                <a:spcPts val="50"/>
              </a:spcBef>
              <a:buNone/>
            </a:pPr>
            <a:r>
              <a:rPr lang="nl-NL" sz="1400" b="1" dirty="0" smtClean="0"/>
              <a:t>}</a:t>
            </a:r>
            <a:endParaRPr lang="nl-NL" sz="1400" b="1" dirty="0"/>
          </a:p>
        </p:txBody>
      </p:sp>
    </p:spTree>
    <p:extLst>
      <p:ext uri="{BB962C8B-B14F-4D97-AF65-F5344CB8AC3E}">
        <p14:creationId xmlns:p14="http://schemas.microsoft.com/office/powerpoint/2010/main" val="1251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Use</a:t>
            </a:r>
            <a:r>
              <a:rPr lang="nl-NL" b="1" dirty="0" smtClean="0">
                <a:solidFill>
                  <a:srgbClr val="FFC000"/>
                </a:solidFill>
              </a:rPr>
              <a:t> </a:t>
            </a:r>
            <a:r>
              <a:rPr lang="nl-NL" b="1" dirty="0" err="1" smtClean="0">
                <a:solidFill>
                  <a:srgbClr val="FFC000"/>
                </a:solidFill>
              </a:rPr>
              <a:t>the</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in </a:t>
            </a:r>
            <a:r>
              <a:rPr lang="nl-NL" b="1" dirty="0" err="1" smtClean="0">
                <a:solidFill>
                  <a:srgbClr val="FFC000"/>
                </a:solidFill>
              </a:rPr>
              <a:t>your</a:t>
            </a:r>
            <a:r>
              <a:rPr lang="nl-NL" b="1" dirty="0" smtClean="0">
                <a:solidFill>
                  <a:srgbClr val="FFC000"/>
                </a:solidFill>
              </a:rPr>
              <a:t> </a:t>
            </a:r>
            <a:r>
              <a:rPr lang="nl-NL" b="1" dirty="0" err="1" smtClean="0">
                <a:solidFill>
                  <a:srgbClr val="FFC000"/>
                </a:solidFill>
              </a:rPr>
              <a:t>BooksComponent</a:t>
            </a:r>
            <a:endParaRPr lang="nl-NL" dirty="0"/>
          </a:p>
        </p:txBody>
      </p:sp>
      <p:sp>
        <p:nvSpPr>
          <p:cNvPr id="3" name="Content Placeholder 2"/>
          <p:cNvSpPr>
            <a:spLocks noGrp="1"/>
          </p:cNvSpPr>
          <p:nvPr>
            <p:ph idx="1"/>
          </p:nvPr>
        </p:nvSpPr>
        <p:spPr>
          <a:xfrm>
            <a:off x="2260223" y="1863080"/>
            <a:ext cx="8375822" cy="4372877"/>
          </a:xfrm>
        </p:spPr>
        <p:txBody>
          <a:bodyPr>
            <a:normAutofit/>
          </a:bodyPr>
          <a:lstStyle/>
          <a:p>
            <a:pPr marL="0" indent="0">
              <a:spcBef>
                <a:spcPts val="50"/>
              </a:spcBef>
              <a:buNone/>
            </a:pPr>
            <a:r>
              <a:rPr lang="nl-NL" sz="2000" b="1" dirty="0" smtClean="0">
                <a:solidFill>
                  <a:srgbClr val="FF0000"/>
                </a:solidFill>
              </a:rPr>
              <a:t>import</a:t>
            </a:r>
            <a:r>
              <a:rPr lang="nl-NL" sz="2000" b="1" dirty="0" smtClean="0"/>
              <a:t> </a:t>
            </a:r>
            <a:r>
              <a:rPr lang="nl-NL" sz="2000" b="1" dirty="0"/>
              <a:t>{ Component, </a:t>
            </a:r>
            <a:r>
              <a:rPr lang="nl-NL" sz="2000" b="1" dirty="0" err="1"/>
              <a:t>OnInit</a:t>
            </a:r>
            <a:r>
              <a:rPr lang="nl-NL" sz="2000" b="1" dirty="0"/>
              <a:t> } </a:t>
            </a:r>
            <a:r>
              <a:rPr lang="nl-NL" sz="2000" b="1" dirty="0" err="1"/>
              <a:t>from</a:t>
            </a:r>
            <a:r>
              <a:rPr lang="nl-NL" sz="2000" b="1" dirty="0"/>
              <a:t> </a:t>
            </a:r>
            <a:r>
              <a:rPr lang="nl-NL" sz="2000" b="1" dirty="0">
                <a:solidFill>
                  <a:srgbClr val="FF0000"/>
                </a:solidFill>
              </a:rPr>
              <a:t>'@</a:t>
            </a:r>
            <a:r>
              <a:rPr lang="nl-NL" sz="2000" b="1" dirty="0" err="1">
                <a:solidFill>
                  <a:srgbClr val="FF0000"/>
                </a:solidFill>
              </a:rPr>
              <a:t>angular</a:t>
            </a:r>
            <a:r>
              <a:rPr lang="nl-NL" sz="2000" b="1" dirty="0">
                <a:solidFill>
                  <a:srgbClr val="FF0000"/>
                </a:solidFill>
              </a:rPr>
              <a:t>/</a:t>
            </a:r>
            <a:r>
              <a:rPr lang="nl-NL" sz="2000" b="1" dirty="0" err="1">
                <a:solidFill>
                  <a:srgbClr val="FF0000"/>
                </a:solidFill>
              </a:rPr>
              <a:t>core</a:t>
            </a:r>
            <a:r>
              <a:rPr lang="nl-NL" sz="2000" b="1" dirty="0" smtClean="0"/>
              <a:t>';</a:t>
            </a:r>
            <a:r>
              <a:rPr lang="nl-NL" sz="2000" b="1" dirty="0"/>
              <a:t/>
            </a:r>
            <a:br>
              <a:rPr lang="nl-NL" sz="2000" b="1" dirty="0"/>
            </a:br>
            <a:r>
              <a:rPr lang="nl-NL" sz="2000" b="1" dirty="0">
                <a:solidFill>
                  <a:srgbClr val="FF0000"/>
                </a:solidFill>
              </a:rPr>
              <a:t>import</a:t>
            </a:r>
            <a:r>
              <a:rPr lang="nl-NL" sz="2000" b="1" dirty="0"/>
              <a:t> { </a:t>
            </a:r>
            <a:r>
              <a:rPr lang="nl-NL" sz="2000" b="1" dirty="0" err="1"/>
              <a:t>Book</a:t>
            </a:r>
            <a:r>
              <a:rPr lang="nl-NL" sz="2000" b="1" dirty="0"/>
              <a:t> } </a:t>
            </a:r>
            <a:r>
              <a:rPr lang="nl-NL" sz="2000" b="1" dirty="0" err="1"/>
              <a:t>from</a:t>
            </a:r>
            <a:r>
              <a:rPr lang="nl-NL" sz="2000" b="1" dirty="0"/>
              <a:t> '../</a:t>
            </a:r>
            <a:r>
              <a:rPr lang="nl-NL" sz="2000" b="1" dirty="0" err="1"/>
              <a:t>book</a:t>
            </a:r>
            <a:r>
              <a:rPr lang="nl-NL" sz="2000" b="1" dirty="0"/>
              <a:t>';</a:t>
            </a:r>
          </a:p>
          <a:p>
            <a:pPr marL="0" indent="0">
              <a:spcBef>
                <a:spcPts val="50"/>
              </a:spcBef>
              <a:buNone/>
            </a:pPr>
            <a:r>
              <a:rPr lang="nl-NL" sz="2000" b="1" dirty="0">
                <a:solidFill>
                  <a:srgbClr val="FF0000"/>
                </a:solidFill>
              </a:rPr>
              <a:t>import</a:t>
            </a:r>
            <a:r>
              <a:rPr lang="nl-NL" sz="2000" b="1" dirty="0"/>
              <a:t> { </a:t>
            </a:r>
            <a:r>
              <a:rPr lang="nl-NL" sz="2000" b="1" dirty="0" err="1">
                <a:solidFill>
                  <a:srgbClr val="FFC000"/>
                </a:solidFill>
              </a:rPr>
              <a:t>BookService</a:t>
            </a:r>
            <a:r>
              <a:rPr lang="nl-NL" sz="2000" b="1" dirty="0"/>
              <a:t> } </a:t>
            </a:r>
            <a:r>
              <a:rPr lang="nl-NL" sz="2000" b="1" dirty="0" err="1"/>
              <a:t>from</a:t>
            </a:r>
            <a:r>
              <a:rPr lang="nl-NL" sz="2000" b="1" dirty="0"/>
              <a:t> '</a:t>
            </a:r>
            <a:r>
              <a:rPr lang="nl-NL" sz="2000" b="1" dirty="0">
                <a:solidFill>
                  <a:srgbClr val="C00000"/>
                </a:solidFill>
              </a:rPr>
              <a:t>../</a:t>
            </a:r>
            <a:r>
              <a:rPr lang="nl-NL" sz="2000" b="1" dirty="0" err="1">
                <a:solidFill>
                  <a:srgbClr val="C00000"/>
                </a:solidFill>
              </a:rPr>
              <a:t>book.service</a:t>
            </a:r>
            <a:r>
              <a:rPr lang="nl-NL" sz="2000" b="1" dirty="0" smtClean="0"/>
              <a:t>';</a:t>
            </a:r>
            <a:br>
              <a:rPr lang="nl-NL" sz="2000" b="1" dirty="0" smtClean="0"/>
            </a:br>
            <a:endParaRPr lang="nl-NL" sz="2000" b="1" dirty="0" smtClean="0"/>
          </a:p>
          <a:p>
            <a:pPr marL="0" indent="0">
              <a:spcBef>
                <a:spcPts val="50"/>
              </a:spcBef>
              <a:buNone/>
            </a:pPr>
            <a:endParaRPr lang="nl-NL" sz="2000" b="1" dirty="0"/>
          </a:p>
          <a:p>
            <a:pPr marL="0" indent="0">
              <a:spcBef>
                <a:spcPts val="50"/>
              </a:spcBef>
              <a:buNone/>
            </a:pPr>
            <a:r>
              <a:rPr lang="nl-NL" sz="2000" b="1" dirty="0">
                <a:solidFill>
                  <a:srgbClr val="FF0000"/>
                </a:solidFill>
              </a:rPr>
              <a:t>@Component</a:t>
            </a:r>
            <a:r>
              <a:rPr lang="nl-NL" sz="2000" b="1" dirty="0"/>
              <a:t>({</a:t>
            </a:r>
          </a:p>
          <a:p>
            <a:pPr marL="0" indent="0">
              <a:spcBef>
                <a:spcPts val="50"/>
              </a:spcBef>
              <a:buNone/>
            </a:pPr>
            <a:r>
              <a:rPr lang="nl-NL" sz="2000" b="1" dirty="0" smtClean="0"/>
              <a:t>	</a:t>
            </a:r>
            <a:r>
              <a:rPr lang="nl-NL" sz="2000" b="1" dirty="0" err="1" smtClean="0">
                <a:solidFill>
                  <a:srgbClr val="C00000"/>
                </a:solidFill>
              </a:rPr>
              <a:t>selector</a:t>
            </a:r>
            <a:r>
              <a:rPr lang="nl-NL" sz="2000" b="1" dirty="0"/>
              <a:t>: 'app-</a:t>
            </a:r>
            <a:r>
              <a:rPr lang="nl-NL" sz="2000" b="1" dirty="0" err="1"/>
              <a:t>books</a:t>
            </a:r>
            <a:r>
              <a:rPr lang="nl-NL" sz="2000" b="1" dirty="0"/>
              <a:t>',</a:t>
            </a:r>
          </a:p>
          <a:p>
            <a:pPr marL="0" indent="0">
              <a:spcBef>
                <a:spcPts val="50"/>
              </a:spcBef>
              <a:buNone/>
            </a:pPr>
            <a:r>
              <a:rPr lang="nl-NL" sz="2000" b="1" dirty="0" smtClean="0"/>
              <a:t>	</a:t>
            </a:r>
            <a:r>
              <a:rPr lang="nl-NL" sz="2000" b="1" dirty="0" err="1" smtClean="0">
                <a:solidFill>
                  <a:srgbClr val="C00000"/>
                </a:solidFill>
              </a:rPr>
              <a:t>templateUrl</a:t>
            </a:r>
            <a:r>
              <a:rPr lang="nl-NL" sz="2000" b="1" dirty="0"/>
              <a:t>: './</a:t>
            </a:r>
            <a:r>
              <a:rPr lang="nl-NL" sz="2000" b="1" dirty="0" err="1"/>
              <a:t>books.component.html</a:t>
            </a:r>
            <a:r>
              <a:rPr lang="nl-NL" sz="2000" b="1" dirty="0"/>
              <a:t>',</a:t>
            </a:r>
          </a:p>
          <a:p>
            <a:pPr marL="0" indent="0">
              <a:spcBef>
                <a:spcPts val="50"/>
              </a:spcBef>
              <a:buNone/>
            </a:pPr>
            <a:r>
              <a:rPr lang="nl-NL" sz="2000" b="1" dirty="0" smtClean="0"/>
              <a:t>	</a:t>
            </a:r>
            <a:r>
              <a:rPr lang="nl-NL" sz="2000" b="1" dirty="0" err="1" smtClean="0">
                <a:solidFill>
                  <a:srgbClr val="C00000"/>
                </a:solidFill>
              </a:rPr>
              <a:t>styleUrls</a:t>
            </a:r>
            <a:r>
              <a:rPr lang="nl-NL" sz="2000" b="1" dirty="0"/>
              <a:t>: ['./</a:t>
            </a:r>
            <a:r>
              <a:rPr lang="nl-NL" sz="2000" b="1" dirty="0" err="1"/>
              <a:t>books.component.css</a:t>
            </a:r>
            <a:r>
              <a:rPr lang="nl-NL" sz="2000" b="1" dirty="0"/>
              <a:t>']</a:t>
            </a:r>
          </a:p>
          <a:p>
            <a:pPr marL="0" indent="0">
              <a:spcBef>
                <a:spcPts val="50"/>
              </a:spcBef>
              <a:buNone/>
            </a:pPr>
            <a:r>
              <a:rPr lang="nl-NL" sz="2000" b="1" dirty="0" smtClean="0"/>
              <a:t>})</a:t>
            </a:r>
          </a:p>
          <a:p>
            <a:pPr marL="0" indent="0">
              <a:spcBef>
                <a:spcPts val="50"/>
              </a:spcBef>
              <a:buNone/>
            </a:pPr>
            <a:endParaRPr lang="nl-NL" sz="2000" b="1" dirty="0"/>
          </a:p>
          <a:p>
            <a:pPr marL="0" indent="0">
              <a:spcBef>
                <a:spcPts val="50"/>
              </a:spcBef>
              <a:buNone/>
            </a:pPr>
            <a:r>
              <a:rPr lang="nl-NL" sz="2000" b="1" dirty="0">
                <a:solidFill>
                  <a:schemeClr val="accent4">
                    <a:lumMod val="75000"/>
                  </a:schemeClr>
                </a:solidFill>
              </a:rPr>
              <a:t>export</a:t>
            </a:r>
            <a:r>
              <a:rPr lang="nl-NL" sz="2000" b="1" dirty="0"/>
              <a:t> class </a:t>
            </a:r>
            <a:r>
              <a:rPr lang="nl-NL" sz="2000" b="1" dirty="0" err="1">
                <a:solidFill>
                  <a:srgbClr val="FF0000"/>
                </a:solidFill>
              </a:rPr>
              <a:t>BooksComponent</a:t>
            </a:r>
            <a:r>
              <a:rPr lang="nl-NL" sz="2000" b="1" dirty="0">
                <a:solidFill>
                  <a:srgbClr val="FF0000"/>
                </a:solidFill>
              </a:rPr>
              <a:t> </a:t>
            </a:r>
            <a:r>
              <a:rPr lang="nl-NL" sz="2000" b="1" dirty="0" err="1"/>
              <a:t>implements</a:t>
            </a:r>
            <a:r>
              <a:rPr lang="nl-NL" sz="2000" b="1" dirty="0"/>
              <a:t> </a:t>
            </a:r>
            <a:r>
              <a:rPr lang="nl-NL" sz="2000" b="1" dirty="0" err="1">
                <a:solidFill>
                  <a:srgbClr val="C00000"/>
                </a:solidFill>
              </a:rPr>
              <a:t>OnInit</a:t>
            </a:r>
            <a:r>
              <a:rPr lang="nl-NL" sz="2000" b="1" dirty="0">
                <a:solidFill>
                  <a:srgbClr val="C00000"/>
                </a:solidFill>
              </a:rPr>
              <a:t> </a:t>
            </a:r>
            <a:r>
              <a:rPr lang="nl-NL" sz="2000" b="1" dirty="0"/>
              <a:t>{</a:t>
            </a:r>
          </a:p>
          <a:p>
            <a:pPr marL="0" indent="0">
              <a:spcBef>
                <a:spcPts val="50"/>
              </a:spcBef>
              <a:buNone/>
            </a:pPr>
            <a:r>
              <a:rPr lang="mr-IN" sz="2000" b="1" dirty="0" smtClean="0"/>
              <a:t>…</a:t>
            </a:r>
            <a:endParaRPr lang="nl-NL" sz="2000" b="1" dirty="0"/>
          </a:p>
        </p:txBody>
      </p:sp>
    </p:spTree>
    <p:extLst>
      <p:ext uri="{BB962C8B-B14F-4D97-AF65-F5344CB8AC3E}">
        <p14:creationId xmlns:p14="http://schemas.microsoft.com/office/powerpoint/2010/main" val="1779047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Inject</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via the </a:t>
            </a:r>
            <a:r>
              <a:rPr lang="nl-NL" b="1" dirty="0" err="1" smtClean="0">
                <a:solidFill>
                  <a:srgbClr val="FFC000"/>
                </a:solidFill>
              </a:rPr>
              <a:t>constructor</a:t>
            </a:r>
            <a:endParaRPr lang="nl-NL" b="1" dirty="0">
              <a:solidFill>
                <a:srgbClr val="FFC000"/>
              </a:solidFill>
            </a:endParaRPr>
          </a:p>
        </p:txBody>
      </p:sp>
      <p:sp>
        <p:nvSpPr>
          <p:cNvPr id="3" name="Content Placeholder 2"/>
          <p:cNvSpPr>
            <a:spLocks noGrp="1"/>
          </p:cNvSpPr>
          <p:nvPr>
            <p:ph idx="1"/>
          </p:nvPr>
        </p:nvSpPr>
        <p:spPr>
          <a:xfrm>
            <a:off x="2275105" y="1956159"/>
            <a:ext cx="8452022" cy="5031387"/>
          </a:xfrm>
        </p:spPr>
        <p:txBody>
          <a:bodyPr>
            <a:normAutofit fontScale="85000" lnSpcReduction="20000"/>
          </a:bodyPr>
          <a:lstStyle/>
          <a:p>
            <a:pPr marL="0" indent="0">
              <a:buNone/>
            </a:pPr>
            <a:r>
              <a:rPr lang="en-US" sz="2400" b="1" dirty="0">
                <a:solidFill>
                  <a:srgbClr val="FF0000"/>
                </a:solidFill>
              </a:rPr>
              <a:t>export</a:t>
            </a:r>
            <a:r>
              <a:rPr lang="en-US" sz="2400" b="1" dirty="0"/>
              <a:t> class </a:t>
            </a:r>
            <a:r>
              <a:rPr lang="en-US" sz="2400" b="1" dirty="0" err="1">
                <a:solidFill>
                  <a:srgbClr val="FF0000"/>
                </a:solidFill>
              </a:rPr>
              <a:t>BooksComponent</a:t>
            </a:r>
            <a:r>
              <a:rPr lang="en-US" sz="2400" b="1" dirty="0">
                <a:solidFill>
                  <a:srgbClr val="FF0000"/>
                </a:solidFill>
              </a:rPr>
              <a:t> </a:t>
            </a:r>
            <a:r>
              <a:rPr lang="en-US" sz="2400" b="1" dirty="0"/>
              <a:t>implements</a:t>
            </a:r>
            <a:r>
              <a:rPr lang="en-US" sz="2400" b="1" dirty="0">
                <a:solidFill>
                  <a:srgbClr val="C00000"/>
                </a:solidFill>
              </a:rPr>
              <a:t> </a:t>
            </a:r>
            <a:r>
              <a:rPr lang="en-US" sz="2400" b="1" dirty="0" err="1">
                <a:solidFill>
                  <a:srgbClr val="C00000"/>
                </a:solidFill>
              </a:rPr>
              <a:t>OnInit</a:t>
            </a:r>
            <a:r>
              <a:rPr lang="en-US" sz="2400" b="1" dirty="0">
                <a:solidFill>
                  <a:srgbClr val="C00000"/>
                </a:solidFill>
              </a:rPr>
              <a:t> </a:t>
            </a:r>
            <a:r>
              <a:rPr lang="en-US" sz="2400" b="1" dirty="0"/>
              <a:t>{</a:t>
            </a:r>
          </a:p>
          <a:p>
            <a:pPr marL="0" indent="0">
              <a:buNone/>
            </a:pPr>
            <a:r>
              <a:rPr lang="en-US" sz="2400" b="1" dirty="0" smtClean="0"/>
              <a:t>	books</a:t>
            </a:r>
            <a:r>
              <a:rPr lang="en-US" sz="2400" b="1" dirty="0"/>
              <a:t>: Book[];</a:t>
            </a:r>
          </a:p>
          <a:p>
            <a:pPr marL="0" indent="0">
              <a:buNone/>
            </a:pPr>
            <a:r>
              <a:rPr lang="en-US" sz="2400" b="1" dirty="0"/>
              <a:t/>
            </a:r>
            <a:br>
              <a:rPr lang="en-US" sz="2400" b="1" dirty="0"/>
            </a:br>
            <a:r>
              <a:rPr lang="en-US" sz="2400" b="1" dirty="0" smtClean="0"/>
              <a:t>	</a:t>
            </a:r>
            <a:r>
              <a:rPr lang="en-US" sz="2400" b="1" dirty="0" smtClean="0">
                <a:solidFill>
                  <a:srgbClr val="C00000"/>
                </a:solidFill>
              </a:rPr>
              <a:t>constructor</a:t>
            </a:r>
            <a:r>
              <a:rPr lang="en-US" sz="2400" b="1" dirty="0" smtClean="0"/>
              <a:t>(private </a:t>
            </a:r>
            <a:r>
              <a:rPr lang="en-US" sz="2400" b="1" dirty="0" err="1">
                <a:solidFill>
                  <a:srgbClr val="FFC000"/>
                </a:solidFill>
              </a:rPr>
              <a:t>bookService</a:t>
            </a:r>
            <a:r>
              <a:rPr lang="en-US" sz="2400" b="1" dirty="0"/>
              <a:t>: </a:t>
            </a:r>
            <a:r>
              <a:rPr lang="en-US" sz="2400" b="1" dirty="0" err="1">
                <a:solidFill>
                  <a:srgbClr val="C00000"/>
                </a:solidFill>
              </a:rPr>
              <a:t>BookService</a:t>
            </a:r>
            <a:r>
              <a:rPr lang="en-US" sz="2400" b="1" dirty="0"/>
              <a:t>) { </a:t>
            </a: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ngOnInit</a:t>
            </a:r>
            <a:r>
              <a:rPr lang="en-US" sz="2400" b="1" dirty="0">
                <a:solidFill>
                  <a:srgbClr val="C00000"/>
                </a:solidFill>
              </a:rPr>
              <a:t>() </a:t>
            </a:r>
            <a:r>
              <a:rPr lang="en-US" sz="2400" b="1" dirty="0"/>
              <a:t>{</a:t>
            </a:r>
          </a:p>
          <a:p>
            <a:pPr marL="0" indent="0">
              <a:buNone/>
            </a:pPr>
            <a:r>
              <a:rPr lang="en-US" sz="2400" b="1" dirty="0" smtClean="0"/>
              <a:t>		</a:t>
            </a:r>
            <a:r>
              <a:rPr lang="en-US" sz="2400" b="1" dirty="0" err="1" smtClean="0"/>
              <a:t>this.getBooks</a:t>
            </a:r>
            <a:r>
              <a:rPr lang="en-US" sz="2400" b="1" dirty="0"/>
              <a:t>();</a:t>
            </a:r>
          </a:p>
          <a:p>
            <a:pPr marL="0" indent="0">
              <a:buNone/>
            </a:pP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getBooks</a:t>
            </a:r>
            <a:r>
              <a:rPr lang="en-US" sz="2400" b="1" dirty="0">
                <a:solidFill>
                  <a:srgbClr val="C00000"/>
                </a:solidFill>
              </a:rPr>
              <a:t>()</a:t>
            </a:r>
            <a:r>
              <a:rPr lang="en-US" sz="2400" b="1" dirty="0"/>
              <a:t>: void {</a:t>
            </a:r>
          </a:p>
          <a:p>
            <a:pPr marL="0" indent="0">
              <a:buNone/>
            </a:pPr>
            <a:r>
              <a:rPr lang="en-US" sz="2400" b="1" dirty="0" smtClean="0"/>
              <a:t>		</a:t>
            </a:r>
            <a:r>
              <a:rPr lang="en-US" sz="2400" b="1" dirty="0" err="1" smtClean="0"/>
              <a:t>this.</a:t>
            </a:r>
            <a:r>
              <a:rPr lang="en-US" sz="2400" b="1" dirty="0" err="1" smtClean="0">
                <a:solidFill>
                  <a:srgbClr val="FFC000"/>
                </a:solidFill>
              </a:rPr>
              <a:t>bookService</a:t>
            </a:r>
            <a:r>
              <a:rPr lang="en-US" sz="2400" b="1" dirty="0" err="1" smtClean="0"/>
              <a:t>.getBooks</a:t>
            </a:r>
            <a:r>
              <a:rPr lang="en-US" sz="2400" b="1" dirty="0"/>
              <a:t>()</a:t>
            </a:r>
          </a:p>
          <a:p>
            <a:pPr marL="0" indent="0">
              <a:buNone/>
            </a:pPr>
            <a:r>
              <a:rPr lang="en-US" sz="2400" b="1" dirty="0" smtClean="0"/>
              <a:t>		</a:t>
            </a:r>
            <a:r>
              <a:rPr lang="en-US" b="1" i="1" dirty="0" smtClean="0">
                <a:solidFill>
                  <a:srgbClr val="FF0000"/>
                </a:solidFill>
              </a:rPr>
              <a:t>.</a:t>
            </a:r>
            <a:r>
              <a:rPr lang="en-US" b="1" i="1" dirty="0">
                <a:solidFill>
                  <a:srgbClr val="FF0000"/>
                </a:solidFill>
              </a:rPr>
              <a:t>subscribe</a:t>
            </a:r>
            <a:r>
              <a:rPr lang="en-US" sz="2400" b="1" dirty="0"/>
              <a:t>(books =&gt; </a:t>
            </a:r>
            <a:r>
              <a:rPr lang="en-US" sz="2400" b="1" dirty="0" err="1"/>
              <a:t>this.books</a:t>
            </a:r>
            <a:r>
              <a:rPr lang="en-US" sz="2400" b="1" dirty="0"/>
              <a:t> = books);</a:t>
            </a:r>
          </a:p>
          <a:p>
            <a:pPr marL="0" indent="0">
              <a:buNone/>
            </a:pPr>
            <a:r>
              <a:rPr lang="en-US" sz="2400" b="1" dirty="0" smtClean="0"/>
              <a:t>	}</a:t>
            </a:r>
            <a:endParaRPr lang="en-US" sz="2400" b="1" dirty="0"/>
          </a:p>
          <a:p>
            <a:pPr marL="0" indent="0">
              <a:buNone/>
            </a:pPr>
            <a:r>
              <a:rPr lang="en-US" dirty="0"/>
              <a:t/>
            </a:r>
            <a:br>
              <a:rPr lang="en-US" dirty="0"/>
            </a:br>
            <a:endParaRPr lang="en-US" dirty="0"/>
          </a:p>
          <a:p>
            <a:pPr marL="0" indent="0">
              <a:buNone/>
            </a:pPr>
            <a:endParaRPr lang="nl-NL" dirty="0"/>
          </a:p>
        </p:txBody>
      </p:sp>
    </p:spTree>
    <p:extLst>
      <p:ext uri="{BB962C8B-B14F-4D97-AF65-F5344CB8AC3E}">
        <p14:creationId xmlns:p14="http://schemas.microsoft.com/office/powerpoint/2010/main" val="1424609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Dependency</a:t>
            </a:r>
            <a:r>
              <a:rPr lang="nl-NL" b="1" dirty="0" smtClean="0">
                <a:solidFill>
                  <a:srgbClr val="FFC000"/>
                </a:solidFill>
              </a:rPr>
              <a:t> </a:t>
            </a:r>
            <a:r>
              <a:rPr lang="nl-NL" b="1" dirty="0" err="1" smtClean="0">
                <a:solidFill>
                  <a:srgbClr val="FFC000"/>
                </a:solidFill>
              </a:rPr>
              <a:t>Injection</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smtClean="0"/>
          </a:p>
          <a:p>
            <a:pPr marL="0" indent="0">
              <a:buNone/>
            </a:pPr>
            <a:r>
              <a:rPr lang="nl-NL" dirty="0" smtClean="0"/>
              <a:t>                                                       </a:t>
            </a:r>
            <a:r>
              <a:rPr lang="nl-NL" sz="2000" dirty="0" smtClean="0"/>
              <a:t>  </a:t>
            </a:r>
            <a:r>
              <a:rPr lang="nl-NL" sz="2000" dirty="0" err="1" smtClean="0">
                <a:solidFill>
                  <a:srgbClr val="C00000"/>
                </a:solidFill>
              </a:rPr>
              <a:t>implements</a:t>
            </a:r>
            <a:endParaRPr lang="nl-NL" sz="2000" dirty="0" smtClean="0">
              <a:solidFill>
                <a:srgbClr val="C00000"/>
              </a:solidFill>
            </a:endParaRPr>
          </a:p>
          <a:p>
            <a:pPr marL="0" indent="0">
              <a:buNone/>
            </a:pPr>
            <a:endParaRPr lang="nl-NL" sz="2000" dirty="0"/>
          </a:p>
          <a:p>
            <a:pPr marL="0" indent="0">
              <a:buNone/>
            </a:pPr>
            <a:endParaRPr lang="nl-NL" sz="2000" dirty="0" smtClean="0"/>
          </a:p>
          <a:p>
            <a:pPr marL="0" indent="0">
              <a:buNone/>
            </a:pPr>
            <a:r>
              <a:rPr lang="nl-NL" sz="2000" dirty="0" smtClean="0"/>
              <a:t>                                   </a:t>
            </a:r>
            <a:r>
              <a:rPr lang="nl-NL" sz="2000" dirty="0" err="1" smtClean="0">
                <a:solidFill>
                  <a:srgbClr val="FF0000"/>
                </a:solidFill>
              </a:rPr>
              <a:t>depends</a:t>
            </a:r>
            <a:r>
              <a:rPr lang="nl-NL" sz="2000" dirty="0" smtClean="0">
                <a:solidFill>
                  <a:srgbClr val="FF0000"/>
                </a:solidFill>
              </a:rPr>
              <a:t> on</a:t>
            </a:r>
            <a:endParaRPr lang="nl-NL" sz="2000" dirty="0">
              <a:solidFill>
                <a:srgbClr val="FF0000"/>
              </a:solidFill>
            </a:endParaRPr>
          </a:p>
        </p:txBody>
      </p:sp>
      <p:sp>
        <p:nvSpPr>
          <p:cNvPr id="4" name="Afgeronde rechthoek 3"/>
          <p:cNvSpPr/>
          <p:nvPr/>
        </p:nvSpPr>
        <p:spPr>
          <a:xfrm>
            <a:off x="3073400" y="2176065"/>
            <a:ext cx="2222500" cy="138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Interface</a:t>
            </a:r>
            <a:endParaRPr lang="nl-NL" sz="2400" dirty="0"/>
          </a:p>
        </p:txBody>
      </p:sp>
      <p:sp>
        <p:nvSpPr>
          <p:cNvPr id="5" name="Afgeronde rechthoek 4"/>
          <p:cNvSpPr/>
          <p:nvPr/>
        </p:nvSpPr>
        <p:spPr>
          <a:xfrm>
            <a:off x="3073400" y="4391619"/>
            <a:ext cx="2222500" cy="136148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Component</a:t>
            </a:r>
            <a:endParaRPr lang="nl-NL" sz="2400" dirty="0"/>
          </a:p>
        </p:txBody>
      </p:sp>
      <p:sp>
        <p:nvSpPr>
          <p:cNvPr id="6" name="Afgeronde rechthoek 5"/>
          <p:cNvSpPr/>
          <p:nvPr/>
        </p:nvSpPr>
        <p:spPr>
          <a:xfrm>
            <a:off x="6896100" y="2176065"/>
            <a:ext cx="2159000" cy="138509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Implementatie</a:t>
            </a:r>
            <a:endParaRPr lang="nl-NL" sz="2400" dirty="0"/>
          </a:p>
        </p:txBody>
      </p:sp>
      <p:cxnSp>
        <p:nvCxnSpPr>
          <p:cNvPr id="7" name="Rechte verbindingslijn met pijl 6"/>
          <p:cNvCxnSpPr>
            <a:stCxn id="6" idx="1"/>
          </p:cNvCxnSpPr>
          <p:nvPr/>
        </p:nvCxnSpPr>
        <p:spPr>
          <a:xfrm flipH="1">
            <a:off x="5461000" y="2868612"/>
            <a:ext cx="1435100" cy="1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7"/>
          <p:cNvCxnSpPr>
            <a:stCxn id="5" idx="0"/>
          </p:cNvCxnSpPr>
          <p:nvPr/>
        </p:nvCxnSpPr>
        <p:spPr>
          <a:xfrm flipV="1">
            <a:off x="4184650" y="3670300"/>
            <a:ext cx="19050" cy="721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626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Install Node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617550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IDE</a:t>
            </a:r>
            <a:endParaRPr lang="en-US" b="1" dirty="0">
              <a:solidFill>
                <a:srgbClr val="FFC000"/>
              </a:solidFill>
            </a:endParaRP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863291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Getting</a:t>
            </a:r>
            <a:r>
              <a:rPr lang="nl-NL" b="1" dirty="0" smtClean="0">
                <a:solidFill>
                  <a:srgbClr val="FFC000"/>
                </a:solidFill>
              </a:rPr>
              <a:t> </a:t>
            </a:r>
            <a:r>
              <a:rPr lang="nl-NL" b="1" dirty="0" err="1" smtClean="0">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1118833"/>
            <a:ext cx="11232291" cy="528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smtClean="0">
                <a:latin typeface="+mn-lt"/>
              </a:rPr>
              <a:t>Download:  </a:t>
            </a:r>
            <a:r>
              <a:rPr lang="en-US" altLang="nl-NL" b="1" dirty="0" smtClean="0">
                <a:solidFill>
                  <a:srgbClr val="FF0000"/>
                </a:solidFill>
                <a:latin typeface="+mn-lt"/>
              </a:rPr>
              <a:t>https</a:t>
            </a:r>
            <a:r>
              <a:rPr lang="en-US" altLang="nl-NL" b="1" dirty="0">
                <a:solidFill>
                  <a:srgbClr val="FF0000"/>
                </a:solidFill>
                <a:latin typeface="+mn-lt"/>
              </a:rPr>
              <a:t>://</a:t>
            </a:r>
            <a:r>
              <a:rPr lang="en-US" altLang="nl-NL" b="1" dirty="0" err="1">
                <a:solidFill>
                  <a:srgbClr val="FF0000"/>
                </a:solidFill>
                <a:latin typeface="+mn-lt"/>
              </a:rPr>
              <a:t>github.com</a:t>
            </a:r>
            <a:r>
              <a:rPr lang="en-US" altLang="nl-NL" b="1" dirty="0">
                <a:solidFill>
                  <a:srgbClr val="FF0000"/>
                </a:solidFill>
                <a:latin typeface="+mn-lt"/>
              </a:rPr>
              <a:t>/petereijgermans11/workshop-</a:t>
            </a:r>
            <a:r>
              <a:rPr lang="en-US" altLang="nl-NL" b="1" dirty="0" err="1">
                <a:solidFill>
                  <a:srgbClr val="FF0000"/>
                </a:solidFill>
                <a:latin typeface="+mn-lt"/>
              </a:rPr>
              <a:t>reactjs</a:t>
            </a:r>
            <a:r>
              <a:rPr lang="en-US" altLang="nl-NL" b="1" dirty="0">
                <a:solidFill>
                  <a:srgbClr val="FF0000"/>
                </a:solidFill>
                <a:latin typeface="+mn-lt"/>
              </a:rPr>
              <a:t>-angular</a:t>
            </a:r>
            <a:endParaRPr lang="en-US" altLang="nl-NL" b="1" dirty="0" smtClean="0">
              <a:solidFill>
                <a:srgbClr val="FF0000"/>
              </a:solidFill>
              <a:latin typeface="+mn-lt"/>
            </a:endParaRPr>
          </a:p>
          <a:p>
            <a:pPr marL="0" lvl="0" indent="0">
              <a:lnSpc>
                <a:spcPct val="100000"/>
              </a:lnSpc>
              <a:buNone/>
            </a:pPr>
            <a:endParaRPr lang="en-US" altLang="nl-NL" sz="2400" b="1" dirty="0" smtClean="0">
              <a:latin typeface="+mn-lt"/>
            </a:endParaRPr>
          </a:p>
          <a:p>
            <a:pPr marL="0" lvl="0" indent="0">
              <a:lnSpc>
                <a:spcPct val="100000"/>
              </a:lnSpc>
              <a:buNone/>
            </a:pPr>
            <a:r>
              <a:rPr lang="en-US" altLang="nl-NL" sz="2400" dirty="0" smtClean="0">
                <a:latin typeface="+mn-lt"/>
              </a:rPr>
              <a:t>    </a:t>
            </a:r>
            <a:endParaRPr lang="en-US" altLang="nl-NL" sz="2400" dirty="0">
              <a:latin typeface="+mn-lt"/>
            </a:endParaRPr>
          </a:p>
          <a:p>
            <a:pPr marL="0" lvl="0" indent="0">
              <a:lnSpc>
                <a:spcPct val="100000"/>
              </a:lnSpc>
              <a:buNone/>
            </a:pPr>
            <a:r>
              <a:rPr lang="en-US" altLang="nl-NL" sz="2400" dirty="0">
                <a:latin typeface="+mn-lt"/>
              </a:rPr>
              <a:t>Bootstrap your application: </a:t>
            </a:r>
            <a:r>
              <a:rPr lang="en-US" altLang="nl-NL" sz="2400" dirty="0" smtClean="0">
                <a:latin typeface="+mn-lt"/>
              </a:rPr>
              <a:t> </a:t>
            </a:r>
            <a:r>
              <a:rPr lang="en-US" sz="2400" b="1" dirty="0"/>
              <a:t>cd ./angular </a:t>
            </a:r>
            <a:endParaRPr lang="en-US" sz="2400" b="1" dirty="0" smtClean="0"/>
          </a:p>
          <a:p>
            <a:pPr marL="0" indent="0">
              <a:buNone/>
            </a:pPr>
            <a:r>
              <a:rPr lang="en-US" sz="2400" dirty="0"/>
              <a:t> </a:t>
            </a:r>
            <a:r>
              <a:rPr lang="en-US" sz="2400" dirty="0" smtClean="0"/>
              <a:t>                                         </a:t>
            </a:r>
            <a:r>
              <a:rPr lang="en-US" sz="2400" b="1" dirty="0" err="1"/>
              <a:t>npm</a:t>
            </a:r>
            <a:r>
              <a:rPr lang="en-US" sz="2400" b="1" dirty="0"/>
              <a:t> install -g @</a:t>
            </a:r>
            <a:r>
              <a:rPr lang="en-US" sz="2400" b="1" dirty="0" smtClean="0"/>
              <a:t>angular/cli</a:t>
            </a:r>
            <a:endParaRPr lang="en-US" sz="2400" b="1" dirty="0"/>
          </a:p>
          <a:p>
            <a:pPr marL="0" indent="0">
              <a:buNone/>
            </a:pPr>
            <a:r>
              <a:rPr lang="en-US" sz="2400" b="1" dirty="0" smtClean="0"/>
              <a:t>                                          </a:t>
            </a:r>
            <a:r>
              <a:rPr lang="en-US" sz="2400" b="1" dirty="0" err="1" smtClean="0"/>
              <a:t>npm</a:t>
            </a:r>
            <a:r>
              <a:rPr lang="en-US" sz="2400" b="1" dirty="0" smtClean="0"/>
              <a:t> </a:t>
            </a:r>
            <a:r>
              <a:rPr lang="en-US" sz="2400" b="1" dirty="0"/>
              <a:t>install</a:t>
            </a:r>
          </a:p>
          <a:p>
            <a:pPr marL="0" indent="0">
              <a:buNone/>
            </a:pPr>
            <a:r>
              <a:rPr lang="en-US" sz="2400" b="1" dirty="0" smtClean="0"/>
              <a:t>                                          ng </a:t>
            </a:r>
            <a:r>
              <a:rPr lang="en-US" sz="2400" b="1" dirty="0"/>
              <a:t>serve --open</a:t>
            </a:r>
          </a:p>
          <a:p>
            <a:pPr marL="0" lvl="0" indent="0">
              <a:lnSpc>
                <a:spcPct val="100000"/>
              </a:lnSpc>
              <a:buNone/>
            </a:pPr>
            <a:endParaRPr lang="en-US" altLang="nl-NL" sz="2400" dirty="0" smtClean="0">
              <a:latin typeface="+mn-lt"/>
            </a:endParaRP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!oops</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This application doesn't work </a:t>
            </a:r>
            <a:r>
              <a:rPr lang="en-US" altLang="nl-NL" sz="2400" dirty="0" smtClean="0">
                <a:latin typeface="+mn-lt"/>
              </a:rPr>
              <a:t>:(</a:t>
            </a:r>
          </a:p>
          <a:p>
            <a:pPr marL="0" lvl="0" indent="0">
              <a:lnSpc>
                <a:spcPct val="100000"/>
              </a:lnSpc>
              <a:buNone/>
            </a:pPr>
            <a:endParaRPr kumimoji="0" lang="en-US" altLang="nl-NL" sz="2400" b="0" i="0" u="none" strike="noStrike" cap="none" normalizeH="0" baseline="0" dirty="0">
              <a:ln>
                <a:noFill/>
              </a:ln>
              <a:solidFill>
                <a:schemeClr val="tx1"/>
              </a:solidFill>
              <a:effectLst/>
              <a:latin typeface="+mn-lt"/>
            </a:endParaRPr>
          </a:p>
          <a:p>
            <a:pPr marL="0" lvl="0" indent="0">
              <a:lnSpc>
                <a:spcPct val="100000"/>
              </a:lnSpc>
              <a:buNone/>
            </a:pPr>
            <a:r>
              <a:rPr lang="en-US" altLang="nl-NL" sz="2400" b="1" dirty="0">
                <a:latin typeface="+mn-lt"/>
              </a:rPr>
              <a:t>See </a:t>
            </a:r>
            <a:r>
              <a:rPr lang="en-US" altLang="nl-NL" sz="2400" b="1" dirty="0" smtClean="0">
                <a:latin typeface="+mn-lt"/>
              </a:rPr>
              <a:t>tutorial to fix the problems:  </a:t>
            </a:r>
            <a:r>
              <a:rPr lang="en-US" altLang="nl-NL" sz="2400" b="1" dirty="0">
                <a:solidFill>
                  <a:srgbClr val="FF0000"/>
                </a:solidFill>
                <a:latin typeface="+mn-lt"/>
              </a:rPr>
              <a:t>https://</a:t>
            </a:r>
            <a:r>
              <a:rPr lang="en-US" altLang="nl-NL" sz="2400" b="1" dirty="0" err="1">
                <a:solidFill>
                  <a:srgbClr val="FF0000"/>
                </a:solidFill>
                <a:latin typeface="+mn-lt"/>
              </a:rPr>
              <a:t>angular.io</a:t>
            </a:r>
            <a:r>
              <a:rPr lang="en-US" altLang="nl-NL" sz="2400" b="1" dirty="0">
                <a:solidFill>
                  <a:srgbClr val="FF0000"/>
                </a:solidFill>
                <a:latin typeface="+mn-lt"/>
              </a:rPr>
              <a:t>/tutorial/toh-pt6</a:t>
            </a:r>
            <a:endParaRPr kumimoji="0" lang="nl-NL" altLang="nl-NL" sz="2400" b="1"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65680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r>
              <a:rPr lang="nl-NL" b="1" dirty="0" smtClean="0">
                <a:solidFill>
                  <a:srgbClr val="FFC000"/>
                </a:solidFill>
              </a:rPr>
              <a:t> Class</a:t>
            </a:r>
            <a:endParaRPr lang="nl-NL" b="1" dirty="0">
              <a:solidFill>
                <a:srgbClr val="FFC000"/>
              </a:solidFill>
            </a:endParaRP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smtClean="0"/>
              <a:t>BookListComponent</a:t>
            </a:r>
            <a:r>
              <a:rPr lang="nl-NL" sz="2600" b="1" dirty="0" smtClean="0"/>
              <a:t> {</a:t>
            </a:r>
          </a:p>
          <a:p>
            <a:pPr marL="0" indent="0">
              <a:buNone/>
            </a:pPr>
            <a:r>
              <a:rPr lang="nl-NL" sz="2600" b="1" dirty="0" smtClean="0">
                <a:solidFill>
                  <a:srgbClr val="00B0F0"/>
                </a:solidFill>
              </a:rPr>
              <a:t>          </a:t>
            </a:r>
            <a:r>
              <a:rPr lang="nl-NL" sz="2600" b="1" dirty="0" err="1" smtClean="0">
                <a:solidFill>
                  <a:srgbClr val="FFC000"/>
                </a:solidFill>
              </a:rPr>
              <a:t>books</a:t>
            </a:r>
            <a:r>
              <a:rPr lang="nl-NL" sz="2600" b="1" dirty="0" smtClean="0"/>
              <a:t>:  String[];</a:t>
            </a:r>
          </a:p>
          <a:p>
            <a:pPr marL="0" indent="0">
              <a:buNone/>
            </a:pPr>
            <a:endParaRPr lang="nl-NL" sz="2600" b="1" dirty="0" smtClean="0"/>
          </a:p>
          <a:p>
            <a:pPr marL="0" indent="0">
              <a:buNone/>
            </a:pPr>
            <a:r>
              <a:rPr lang="nl-NL" sz="2600" b="1" dirty="0" smtClean="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smtClean="0"/>
              <a:t>      </a:t>
            </a:r>
            <a:r>
              <a:rPr lang="nl-NL" sz="2600" b="1" dirty="0" err="1" smtClean="0">
                <a:solidFill>
                  <a:schemeClr val="accent2"/>
                </a:solidFill>
              </a:rPr>
              <a:t>this.</a:t>
            </a:r>
            <a:r>
              <a:rPr lang="nl-NL" sz="2600" b="1" dirty="0" err="1" smtClean="0">
                <a:solidFill>
                  <a:srgbClr val="FFC000"/>
                </a:solidFill>
              </a:rPr>
              <a:t>books</a:t>
            </a:r>
            <a:r>
              <a:rPr lang="nl-NL" sz="2600" b="1" dirty="0" smtClean="0">
                <a:solidFill>
                  <a:srgbClr val="FFC000"/>
                </a:solidFill>
              </a:rPr>
              <a:t> </a:t>
            </a:r>
            <a:r>
              <a:rPr lang="nl-NL" sz="2600" b="1" dirty="0" smtClean="0"/>
              <a:t>=[‘book1’, ‘book2’]</a:t>
            </a:r>
          </a:p>
          <a:p>
            <a:pPr marL="457200" lvl="1" indent="0">
              <a:buNone/>
            </a:pPr>
            <a:r>
              <a:rPr lang="nl-NL" sz="2600" b="1" dirty="0" smtClean="0"/>
              <a:t>     }  </a:t>
            </a:r>
          </a:p>
          <a:p>
            <a:pPr marL="0" indent="0">
              <a:buNone/>
            </a:pPr>
            <a:r>
              <a:rPr lang="nl-NL" sz="2600" b="1" dirty="0" smtClean="0"/>
              <a:t>}</a:t>
            </a:r>
            <a:endParaRPr lang="nl-NL" sz="2600" b="1" dirty="0"/>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smtClean="0">
                <a:solidFill>
                  <a:srgbClr val="FFC000"/>
                </a:solidFill>
              </a:rPr>
              <a:t>based</a:t>
            </a:r>
            <a:r>
              <a:rPr lang="nl-NL" sz="3200" b="1" dirty="0" smtClean="0">
                <a:solidFill>
                  <a:srgbClr val="FFC000"/>
                </a:solidFill>
              </a:rPr>
              <a:t/>
            </a:r>
            <a:br>
              <a:rPr lang="nl-NL" sz="3200" b="1" dirty="0" smtClean="0">
                <a:solidFill>
                  <a:srgbClr val="FFC000"/>
                </a:solidFill>
              </a:rPr>
            </a:br>
            <a:r>
              <a:rPr lang="nl-NL" sz="2400" b="1" dirty="0" smtClean="0">
                <a:solidFill>
                  <a:srgbClr val="FFC000"/>
                </a:solidFill>
              </a:rPr>
              <a:t/>
            </a:r>
            <a:br>
              <a:rPr lang="nl-NL" sz="2400" b="1" dirty="0" smtClean="0">
                <a:solidFill>
                  <a:srgbClr val="FFC000"/>
                </a:solidFill>
              </a:rPr>
            </a:br>
            <a:r>
              <a:rPr lang="nl-NL" sz="2000" b="1" i="1" dirty="0">
                <a:solidFill>
                  <a:schemeClr val="tx1"/>
                </a:solidFill>
              </a:rPr>
              <a:t>A component </a:t>
            </a:r>
            <a:r>
              <a:rPr lang="nl-NL" sz="2000" b="1" i="1" dirty="0" err="1">
                <a:solidFill>
                  <a:schemeClr val="tx1"/>
                </a:solidFill>
              </a:rPr>
              <a:t>adds</a:t>
            </a:r>
            <a:r>
              <a:rPr lang="nl-NL" sz="2000" b="1" i="1" dirty="0">
                <a:solidFill>
                  <a:schemeClr val="tx1"/>
                </a:solidFill>
              </a:rPr>
              <a:t> logic </a:t>
            </a:r>
            <a:r>
              <a:rPr lang="nl-NL" sz="2000" b="1" i="1" dirty="0" err="1">
                <a:solidFill>
                  <a:schemeClr val="tx1"/>
                </a:solidFill>
              </a:rPr>
              <a:t>to</a:t>
            </a:r>
            <a:r>
              <a:rPr lang="nl-NL" sz="2000" b="1" i="1" dirty="0">
                <a:solidFill>
                  <a:schemeClr val="tx1"/>
                </a:solidFill>
              </a:rPr>
              <a:t> </a:t>
            </a:r>
            <a:r>
              <a:rPr lang="nl-NL" sz="2000" b="1" i="1" dirty="0" err="1" smtClean="0">
                <a:solidFill>
                  <a:schemeClr val="tx1"/>
                </a:solidFill>
              </a:rPr>
              <a:t>the</a:t>
            </a:r>
            <a:r>
              <a:rPr lang="nl-NL" sz="2000" b="1" i="1" dirty="0" smtClean="0">
                <a:solidFill>
                  <a:schemeClr val="tx1"/>
                </a:solidFill>
              </a:rPr>
              <a:t> </a:t>
            </a:r>
            <a:r>
              <a:rPr lang="nl-NL" sz="2000" b="1" i="1" dirty="0">
                <a:solidFill>
                  <a:schemeClr val="tx1"/>
                </a:solidFill>
              </a:rPr>
              <a:t>DOM </a:t>
            </a:r>
            <a:r>
              <a:rPr lang="nl-NL" sz="2000" b="1" i="1" dirty="0" err="1" smtClean="0">
                <a:solidFill>
                  <a:schemeClr val="tx1"/>
                </a:solidFill>
              </a:rPr>
              <a:t>elements</a:t>
            </a:r>
            <a:r>
              <a:rPr lang="nl-NL" sz="2400" b="1" dirty="0">
                <a:solidFill>
                  <a:schemeClr val="tx1"/>
                </a:solidFill>
              </a:rPr>
              <a:t/>
            </a:r>
            <a:br>
              <a:rPr lang="nl-NL" sz="2400" b="1" dirty="0">
                <a:solidFill>
                  <a:schemeClr val="tx1"/>
                </a:solidFill>
              </a:rPr>
            </a:br>
            <a:r>
              <a:rPr lang="nl-NL" sz="2400" dirty="0" err="1">
                <a:solidFill>
                  <a:srgbClr val="C00000"/>
                </a:solidFill>
              </a:rPr>
              <a:t>Angular</a:t>
            </a:r>
            <a:r>
              <a:rPr lang="nl-NL" sz="2400" dirty="0">
                <a:solidFill>
                  <a:srgbClr val="C00000"/>
                </a:solidFill>
              </a:rPr>
              <a:t> app </a:t>
            </a:r>
            <a:r>
              <a:rPr lang="nl-NL" sz="2400" dirty="0" err="1">
                <a:solidFill>
                  <a:srgbClr val="C00000"/>
                </a:solidFill>
              </a:rPr>
              <a:t>consist</a:t>
            </a:r>
            <a:r>
              <a:rPr lang="nl-NL" sz="2400" dirty="0">
                <a:solidFill>
                  <a:srgbClr val="C00000"/>
                </a:solidFill>
              </a:rPr>
              <a:t> of a </a:t>
            </a:r>
            <a:r>
              <a:rPr lang="nl-NL" sz="2400" b="1" i="1" dirty="0">
                <a:solidFill>
                  <a:srgbClr val="C00000"/>
                </a:solidFill>
              </a:rPr>
              <a:t>treestructuur</a:t>
            </a:r>
            <a:r>
              <a:rPr lang="nl-NL" sz="2400" dirty="0">
                <a:solidFill>
                  <a:srgbClr val="C00000"/>
                </a:solidFill>
              </a:rPr>
              <a:t> of </a:t>
            </a:r>
            <a:r>
              <a:rPr lang="nl-NL" sz="2400" dirty="0" err="1">
                <a:solidFill>
                  <a:srgbClr val="C00000"/>
                </a:solidFill>
              </a:rPr>
              <a:t>components</a:t>
            </a:r>
            <a:r>
              <a:rPr lang="nl-NL" sz="2400" dirty="0"/>
              <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Afgeronde rechthoek 16"/>
          <p:cNvSpPr/>
          <p:nvPr/>
        </p:nvSpPr>
        <p:spPr>
          <a:xfrm>
            <a:off x="5151120"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a:t>Index.html</a:t>
            </a:r>
          </a:p>
        </p:txBody>
      </p: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Rechte verbindingslijn met pijl 12"/>
          <p:cNvCxnSpPr/>
          <p:nvPr/>
        </p:nvCxnSpPr>
        <p:spPr>
          <a:xfrm flipH="1">
            <a:off x="6020975" y="2283092"/>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smtClean="0">
                <a:solidFill>
                  <a:srgbClr val="C00000"/>
                </a:solidFill>
              </a:rPr>
              <a:t>Component </a:t>
            </a:r>
            <a:r>
              <a:rPr lang="nl-NL" b="1" dirty="0" err="1">
                <a:solidFill>
                  <a:srgbClr val="C00000"/>
                </a:solidFill>
              </a:rPr>
              <a:t>b</a:t>
            </a:r>
            <a:r>
              <a:rPr lang="nl-NL" b="1" dirty="0" err="1" smtClean="0">
                <a:solidFill>
                  <a:srgbClr val="C00000"/>
                </a:solidFill>
              </a:rPr>
              <a:t>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smtClean="0">
                <a:solidFill>
                  <a:srgbClr val="FFC000"/>
                </a:solidFill>
              </a:rPr>
              <a:t>Syntax Component</a:t>
            </a:r>
            <a:endParaRPr lang="nl-NL" b="1" dirty="0">
              <a:solidFill>
                <a:srgbClr val="FFC000"/>
              </a:solidFill>
            </a:endParaRP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smtClean="0">
                <a:solidFill>
                  <a:srgbClr val="C00000"/>
                </a:solidFill>
              </a:rPr>
              <a:t>import</a:t>
            </a:r>
            <a:r>
              <a:rPr lang="nl-NL" sz="2000" b="1" dirty="0" smtClean="0"/>
              <a:t> </a:t>
            </a:r>
            <a:r>
              <a:rPr lang="nl-NL" sz="2000" b="1" dirty="0"/>
              <a:t>{</a:t>
            </a:r>
            <a:r>
              <a:rPr lang="nl-NL" sz="2000" b="1" dirty="0" smtClean="0"/>
              <a:t>Component}   </a:t>
            </a:r>
            <a:r>
              <a:rPr lang="nl-NL" sz="2000" b="1" dirty="0" err="1" smtClean="0">
                <a:solidFill>
                  <a:srgbClr val="C00000"/>
                </a:solidFill>
              </a:rPr>
              <a:t>from</a:t>
            </a:r>
            <a:r>
              <a:rPr lang="nl-NL" sz="2000" b="1" dirty="0" smtClean="0"/>
              <a:t>   </a:t>
            </a:r>
            <a:r>
              <a:rPr lang="nl-NL" sz="2000" b="1" i="1" dirty="0" smtClean="0">
                <a:solidFill>
                  <a:srgbClr val="FF0000"/>
                </a:solidFill>
              </a:rPr>
              <a:t>’@</a:t>
            </a:r>
            <a:r>
              <a:rPr lang="nl-NL" sz="2000" b="1" i="1" dirty="0" err="1" smtClean="0">
                <a:solidFill>
                  <a:srgbClr val="FF0000"/>
                </a:solidFill>
              </a:rPr>
              <a:t>angular</a:t>
            </a:r>
            <a:r>
              <a:rPr lang="nl-NL" sz="2000" b="1" i="1" dirty="0" smtClean="0">
                <a:solidFill>
                  <a:srgbClr val="FF0000"/>
                </a:solidFill>
              </a:rPr>
              <a:t>/</a:t>
            </a:r>
            <a:r>
              <a:rPr lang="nl-NL" sz="2000" b="1" i="1" dirty="0" err="1" smtClean="0">
                <a:solidFill>
                  <a:srgbClr val="FF0000"/>
                </a:solidFill>
              </a:rPr>
              <a:t>core</a:t>
            </a:r>
            <a:r>
              <a:rPr lang="nl-NL" sz="2000" b="1" i="1" dirty="0" smtClean="0">
                <a:solidFill>
                  <a:srgbClr val="FF0000"/>
                </a:solidFill>
              </a:rPr>
              <a:t>'</a:t>
            </a:r>
            <a:r>
              <a:rPr lang="nl-NL" sz="2000" b="1" dirty="0" smtClean="0"/>
              <a:t>;</a:t>
            </a:r>
            <a:endParaRPr lang="nl-NL" sz="2000" b="1" dirty="0"/>
          </a:p>
          <a:p>
            <a:pPr marL="0" indent="0">
              <a:buNone/>
            </a:pPr>
            <a:endParaRPr lang="nl-NL" sz="2000" b="1" dirty="0"/>
          </a:p>
          <a:p>
            <a:pPr marL="0" indent="0">
              <a:buNone/>
            </a:pPr>
            <a:r>
              <a:rPr lang="nl-NL" sz="2000" b="1" i="1" dirty="0">
                <a:solidFill>
                  <a:srgbClr val="FF0000"/>
                </a:solidFill>
              </a:rPr>
              <a:t>@Component</a:t>
            </a:r>
            <a:r>
              <a:rPr lang="nl-NL" sz="2000" b="1" dirty="0" smtClean="0"/>
              <a:t>({</a:t>
            </a:r>
          </a:p>
          <a:p>
            <a:pPr marL="0" indent="0">
              <a:buNone/>
            </a:pPr>
            <a:r>
              <a:rPr lang="nl-NL" sz="2000" b="1" dirty="0" smtClean="0"/>
              <a:t>               </a:t>
            </a:r>
            <a:r>
              <a:rPr lang="nl-NL" sz="2000" b="1" dirty="0" err="1" smtClean="0">
                <a:solidFill>
                  <a:srgbClr val="C00000"/>
                </a:solidFill>
              </a:rPr>
              <a:t>selector</a:t>
            </a:r>
            <a:r>
              <a:rPr lang="nl-NL" sz="2000" b="1" dirty="0" smtClean="0">
                <a:solidFill>
                  <a:srgbClr val="C00000"/>
                </a:solidFill>
              </a:rPr>
              <a:t>:</a:t>
            </a:r>
            <a:r>
              <a:rPr lang="nl-NL" sz="2000" b="1" dirty="0" smtClean="0">
                <a:solidFill>
                  <a:srgbClr val="FFC000"/>
                </a:solidFill>
              </a:rPr>
              <a:t> </a:t>
            </a:r>
            <a:r>
              <a:rPr lang="nl-NL" sz="2000" b="1" dirty="0" smtClean="0"/>
              <a:t>‘</a:t>
            </a:r>
            <a:r>
              <a:rPr lang="nl-NL" sz="2400" b="1" dirty="0" err="1" smtClean="0"/>
              <a:t>book</a:t>
            </a:r>
            <a:r>
              <a:rPr lang="nl-NL" sz="2400" b="1" dirty="0" smtClean="0"/>
              <a:t>-list</a:t>
            </a:r>
            <a:r>
              <a:rPr lang="nl-NL" sz="2000" b="1" dirty="0" smtClean="0"/>
              <a:t>'</a:t>
            </a:r>
          </a:p>
          <a:p>
            <a:pPr marL="0" indent="0">
              <a:buNone/>
            </a:pPr>
            <a:r>
              <a:rPr lang="nl-NL" sz="2000" b="1" dirty="0" smtClean="0"/>
              <a:t>	</a:t>
            </a:r>
            <a:r>
              <a:rPr lang="nl-NL" sz="2000" b="1" dirty="0" err="1" smtClean="0">
                <a:solidFill>
                  <a:srgbClr val="C00000"/>
                </a:solidFill>
              </a:rPr>
              <a:t>templateUrl</a:t>
            </a:r>
            <a:r>
              <a:rPr lang="nl-NL" sz="2000" b="1" dirty="0"/>
              <a:t>: </a:t>
            </a:r>
            <a:r>
              <a:rPr lang="nl-NL" sz="2000" b="1" dirty="0" smtClean="0"/>
              <a:t>‘booklist.template.html'</a:t>
            </a:r>
            <a:endParaRPr lang="nl-NL" sz="2000" b="1" dirty="0"/>
          </a:p>
          <a:p>
            <a:pPr marL="0" indent="0">
              <a:buNone/>
            </a:pPr>
            <a:r>
              <a:rPr lang="nl-NL" sz="2000" b="1" dirty="0" smtClean="0"/>
              <a:t>})</a:t>
            </a:r>
            <a:endParaRPr lang="nl-NL" sz="2000" b="1" dirty="0"/>
          </a:p>
          <a:p>
            <a:pPr marL="0" indent="0">
              <a:buNone/>
            </a:pPr>
            <a:endParaRPr lang="nl-NL" sz="2000" b="1" dirty="0"/>
          </a:p>
          <a:p>
            <a:pPr marL="0" indent="0">
              <a:buNone/>
            </a:pPr>
            <a:r>
              <a:rPr lang="nl-NL" sz="2000" b="1" dirty="0" smtClean="0">
                <a:solidFill>
                  <a:srgbClr val="C00000"/>
                </a:solidFill>
              </a:rPr>
              <a:t>export class</a:t>
            </a:r>
            <a:r>
              <a:rPr lang="nl-NL" sz="2000" b="1" dirty="0" smtClean="0"/>
              <a:t> </a:t>
            </a:r>
            <a:r>
              <a:rPr lang="nl-NL" sz="2000" b="1" dirty="0" err="1" smtClean="0"/>
              <a:t>DashboardComponent</a:t>
            </a:r>
            <a:r>
              <a:rPr lang="nl-NL" sz="2000" b="1" dirty="0" smtClean="0"/>
              <a:t> {</a:t>
            </a:r>
            <a:endParaRPr lang="nl-NL" sz="2000" b="1" dirty="0"/>
          </a:p>
          <a:p>
            <a:pPr marL="0" indent="0">
              <a:buNone/>
            </a:pPr>
            <a:r>
              <a:rPr lang="nl-NL" sz="2000" b="1" dirty="0">
                <a:solidFill>
                  <a:srgbClr val="00B0F0"/>
                </a:solidFill>
              </a:rPr>
              <a:t>         </a:t>
            </a:r>
            <a:r>
              <a:rPr lang="nl-NL" sz="2000" b="1" dirty="0" err="1" smtClean="0">
                <a:solidFill>
                  <a:srgbClr val="FFC000"/>
                </a:solidFill>
              </a:rPr>
              <a:t>books</a:t>
            </a:r>
            <a:r>
              <a:rPr lang="nl-NL" sz="2000" b="1" dirty="0"/>
              <a:t>: string[];</a:t>
            </a:r>
          </a:p>
          <a:p>
            <a:pPr marL="0" indent="0">
              <a:buNone/>
            </a:pPr>
            <a:r>
              <a:rPr lang="nl-NL" sz="2000" b="1" dirty="0" smtClean="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smtClean="0"/>
              <a:t>this.</a:t>
            </a:r>
            <a:r>
              <a:rPr lang="nl-NL" sz="2000" b="1" dirty="0" err="1" smtClean="0">
                <a:solidFill>
                  <a:srgbClr val="FFC000"/>
                </a:solidFill>
              </a:rPr>
              <a:t>books</a:t>
            </a:r>
            <a:r>
              <a:rPr lang="nl-NL" sz="2000" b="1" dirty="0" smtClean="0">
                <a:solidFill>
                  <a:srgbClr val="FFC000"/>
                </a:solidFill>
              </a:rPr>
              <a:t> </a:t>
            </a:r>
            <a:r>
              <a:rPr lang="nl-NL" sz="2000" b="1" dirty="0" smtClean="0"/>
              <a:t>=[‘book1</a:t>
            </a:r>
            <a:r>
              <a:rPr lang="nl-NL" sz="2000" b="1" dirty="0"/>
              <a:t>’, </a:t>
            </a:r>
            <a:r>
              <a:rPr lang="nl-NL" sz="2000" b="1" dirty="0" smtClean="0"/>
              <a:t>‘book2</a:t>
            </a:r>
            <a:r>
              <a:rPr lang="nl-NL" sz="2000" b="1" dirty="0"/>
              <a:t>’]</a:t>
            </a:r>
          </a:p>
          <a:p>
            <a:pPr marL="0" indent="0">
              <a:buNone/>
            </a:pPr>
            <a:r>
              <a:rPr lang="nl-NL" sz="2000" b="1" dirty="0"/>
              <a:t>          }  </a:t>
            </a:r>
          </a:p>
          <a:p>
            <a:pPr marL="0" indent="0">
              <a:buNone/>
            </a:pPr>
            <a:r>
              <a:rPr lang="nl-NL" sz="2000" b="1" dirty="0" smtClean="0"/>
              <a:t>}</a:t>
            </a:r>
            <a:endParaRPr lang="nl-NL" sz="2000" b="1" dirty="0"/>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smtClean="0">
                <a:solidFill>
                  <a:srgbClr val="FFC000"/>
                </a:solidFill>
                <a:latin typeface="+mn-lt"/>
              </a:rPr>
              <a:t>Selector</a:t>
            </a:r>
            <a:r>
              <a:rPr lang="nl-NL" sz="4800" b="1" dirty="0" smtClean="0">
                <a:solidFill>
                  <a:srgbClr val="FFC000"/>
                </a:solidFill>
                <a:latin typeface="+mn-lt"/>
              </a:rPr>
              <a:t> in index.html</a:t>
            </a:r>
            <a:endParaRPr lang="nl-NL" sz="4800" b="1" dirty="0">
              <a:solidFill>
                <a:srgbClr val="FFC000"/>
              </a:solidFill>
              <a:latin typeface="+mn-lt"/>
            </a:endParaRPr>
          </a:p>
        </p:txBody>
      </p:sp>
      <p:sp>
        <p:nvSpPr>
          <p:cNvPr id="3" name="Content Placeholder 2"/>
          <p:cNvSpPr>
            <a:spLocks noGrp="1"/>
          </p:cNvSpPr>
          <p:nvPr>
            <p:ph idx="1"/>
          </p:nvPr>
        </p:nvSpPr>
        <p:spPr/>
        <p:txBody>
          <a:bodyPr/>
          <a:lstStyle/>
          <a:p>
            <a:endParaRPr lang="nl-NL" dirty="0" smtClean="0"/>
          </a:p>
          <a:p>
            <a:endParaRPr lang="nl-NL" dirty="0"/>
          </a:p>
          <a:p>
            <a:pPr marL="0" indent="0">
              <a:buNone/>
            </a:pPr>
            <a:r>
              <a:rPr lang="nl-NL" dirty="0" smtClean="0"/>
              <a:t>                  </a:t>
            </a:r>
            <a:r>
              <a:rPr lang="nl-NL" b="1" dirty="0" smtClean="0"/>
              <a:t>….</a:t>
            </a:r>
          </a:p>
          <a:p>
            <a:pPr marL="0" indent="0">
              <a:buNone/>
            </a:pPr>
            <a:r>
              <a:rPr lang="nl-NL" b="1" dirty="0" smtClean="0"/>
              <a:t>                    &lt;</a:t>
            </a:r>
            <a:r>
              <a:rPr lang="nl-NL" b="1" dirty="0" err="1" smtClean="0">
                <a:solidFill>
                  <a:srgbClr val="C00000"/>
                </a:solidFill>
              </a:rPr>
              <a:t>book</a:t>
            </a:r>
            <a:r>
              <a:rPr lang="nl-NL" b="1" dirty="0" smtClean="0">
                <a:solidFill>
                  <a:srgbClr val="C00000"/>
                </a:solidFill>
              </a:rPr>
              <a:t>-list</a:t>
            </a:r>
            <a:r>
              <a:rPr lang="nl-NL" b="1" dirty="0" smtClean="0"/>
              <a:t>&gt;&lt;/</a:t>
            </a:r>
            <a:r>
              <a:rPr lang="nl-NL" b="1" dirty="0" err="1" smtClean="0">
                <a:solidFill>
                  <a:srgbClr val="C00000"/>
                </a:solidFill>
              </a:rPr>
              <a:t>book</a:t>
            </a:r>
            <a:r>
              <a:rPr lang="nl-NL" b="1" dirty="0" smtClean="0">
                <a:solidFill>
                  <a:srgbClr val="C00000"/>
                </a:solidFill>
              </a:rPr>
              <a:t>-list</a:t>
            </a:r>
            <a:r>
              <a:rPr lang="nl-NL" b="1" dirty="0" smtClean="0"/>
              <a:t>&gt;</a:t>
            </a:r>
          </a:p>
          <a:p>
            <a:pPr marL="0" indent="0">
              <a:buNone/>
            </a:pPr>
            <a:r>
              <a:rPr lang="nl-NL" b="1" dirty="0"/>
              <a:t> </a:t>
            </a:r>
            <a:r>
              <a:rPr lang="nl-NL" b="1" dirty="0" smtClean="0"/>
              <a:t>                 ….</a:t>
            </a:r>
            <a:endParaRPr lang="nl-NL" b="1" dirty="0"/>
          </a:p>
          <a:p>
            <a:endParaRPr lang="nl-NL" dirty="0"/>
          </a:p>
        </p:txBody>
      </p:sp>
    </p:spTree>
    <p:extLst>
      <p:ext uri="{BB962C8B-B14F-4D97-AF65-F5344CB8AC3E}">
        <p14:creationId xmlns:p14="http://schemas.microsoft.com/office/powerpoint/2010/main" val="3635505401"/>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11821</TotalTime>
  <Words>1036</Words>
  <Application>Microsoft Macintosh PowerPoint</Application>
  <PresentationFormat>Widescreen</PresentationFormat>
  <Paragraphs>359</Paragraphs>
  <Slides>32</Slides>
  <Notes>21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Arial</vt:lpstr>
      <vt:lpstr>Calibri</vt:lpstr>
      <vt:lpstr>Calibri Light</vt:lpstr>
      <vt:lpstr>Cambria</vt:lpstr>
      <vt:lpstr>Courier</vt:lpstr>
      <vt:lpstr>Helvetica Neue</vt:lpstr>
      <vt:lpstr>Helvetica Neue Light</vt:lpstr>
      <vt:lpstr>Mangal</vt:lpstr>
      <vt:lpstr>Monaco</vt:lpstr>
      <vt:lpstr>ＭＳ 明朝</vt:lpstr>
      <vt:lpstr>Symbol</vt:lpstr>
      <vt:lpstr>Times New Roman</vt:lpstr>
      <vt:lpstr>Wingdings</vt:lpstr>
      <vt:lpstr>Kantoorthema</vt:lpstr>
      <vt:lpstr>337</vt:lpstr>
      <vt:lpstr>Angular</vt:lpstr>
      <vt:lpstr>TypeScript</vt:lpstr>
      <vt:lpstr>TypeScript Class</vt:lpstr>
      <vt:lpstr>Component based  A component adds logic to the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 = entry point App</vt:lpstr>
      <vt:lpstr>PowerPoint Presentation</vt:lpstr>
      <vt:lpstr>PowerPoint Presentation</vt:lpstr>
      <vt:lpstr>PowerPoint Presentation</vt:lpstr>
      <vt:lpstr>Data binding</vt:lpstr>
      <vt:lpstr>Data binding</vt:lpstr>
      <vt:lpstr>Asynchronous programming</vt:lpstr>
      <vt:lpstr>PowerPoint Presentation</vt:lpstr>
      <vt:lpstr>Observable </vt:lpstr>
      <vt:lpstr>Observable</vt:lpstr>
      <vt:lpstr>Observable </vt:lpstr>
      <vt:lpstr>PowerPoint Presentation</vt:lpstr>
      <vt:lpstr>Interactive diagrams of Rx Observables </vt:lpstr>
      <vt:lpstr>Observable syntax</vt:lpstr>
      <vt:lpstr>BookService with Observable</vt:lpstr>
      <vt:lpstr>Use the BookService in your BooksComponent</vt:lpstr>
      <vt:lpstr>Inject BookService via the constructor</vt:lpstr>
      <vt:lpstr>Dependency Injection</vt:lpstr>
      <vt:lpstr>Install Node</vt:lpstr>
      <vt:lpstr>IDE</vt:lpstr>
      <vt:lpstr>Getting started</vt:lpstr>
    </vt:vector>
  </TitlesOfParts>
  <Company>Ordina</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1669</cp:revision>
  <dcterms:created xsi:type="dcterms:W3CDTF">2015-09-06T10:02:24Z</dcterms:created>
  <dcterms:modified xsi:type="dcterms:W3CDTF">2018-05-02T05:29:06Z</dcterms:modified>
</cp:coreProperties>
</file>